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notesMasterIdLst>
    <p:notesMasterId r:id="rId64"/>
  </p:notesMasterIdLst>
  <p:sldIdLst>
    <p:sldId id="338" r:id="rId2"/>
    <p:sldId id="375" r:id="rId3"/>
    <p:sldId id="583" r:id="rId4"/>
    <p:sldId id="632" r:id="rId5"/>
    <p:sldId id="685" r:id="rId6"/>
    <p:sldId id="633" r:id="rId7"/>
    <p:sldId id="634" r:id="rId8"/>
    <p:sldId id="689" r:id="rId9"/>
    <p:sldId id="635" r:id="rId10"/>
    <p:sldId id="666" r:id="rId11"/>
    <p:sldId id="702" r:id="rId12"/>
    <p:sldId id="638" r:id="rId13"/>
    <p:sldId id="690" r:id="rId14"/>
    <p:sldId id="659" r:id="rId15"/>
    <p:sldId id="640" r:id="rId16"/>
    <p:sldId id="662" r:id="rId17"/>
    <p:sldId id="703" r:id="rId18"/>
    <p:sldId id="642" r:id="rId19"/>
    <p:sldId id="674" r:id="rId20"/>
    <p:sldId id="667" r:id="rId21"/>
    <p:sldId id="704" r:id="rId22"/>
    <p:sldId id="668" r:id="rId23"/>
    <p:sldId id="669" r:id="rId24"/>
    <p:sldId id="645" r:id="rId25"/>
    <p:sldId id="691" r:id="rId26"/>
    <p:sldId id="647" r:id="rId27"/>
    <p:sldId id="692" r:id="rId28"/>
    <p:sldId id="665" r:id="rId29"/>
    <p:sldId id="705" r:id="rId30"/>
    <p:sldId id="670" r:id="rId31"/>
    <p:sldId id="649" r:id="rId32"/>
    <p:sldId id="652" r:id="rId33"/>
    <p:sldId id="671" r:id="rId34"/>
    <p:sldId id="654" r:id="rId35"/>
    <p:sldId id="653" r:id="rId36"/>
    <p:sldId id="693" r:id="rId37"/>
    <p:sldId id="706" r:id="rId38"/>
    <p:sldId id="675" r:id="rId39"/>
    <p:sldId id="678" r:id="rId40"/>
    <p:sldId id="677" r:id="rId41"/>
    <p:sldId id="650" r:id="rId42"/>
    <p:sldId id="694" r:id="rId43"/>
    <p:sldId id="695" r:id="rId44"/>
    <p:sldId id="707" r:id="rId45"/>
    <p:sldId id="664" r:id="rId46"/>
    <p:sldId id="655" r:id="rId47"/>
    <p:sldId id="696" r:id="rId48"/>
    <p:sldId id="708" r:id="rId49"/>
    <p:sldId id="672" r:id="rId50"/>
    <p:sldId id="697" r:id="rId51"/>
    <p:sldId id="656" r:id="rId52"/>
    <p:sldId id="679" r:id="rId53"/>
    <p:sldId id="680" r:id="rId54"/>
    <p:sldId id="710" r:id="rId55"/>
    <p:sldId id="682" r:id="rId56"/>
    <p:sldId id="711" r:id="rId57"/>
    <p:sldId id="698" r:id="rId58"/>
    <p:sldId id="663" r:id="rId59"/>
    <p:sldId id="709" r:id="rId60"/>
    <p:sldId id="699" r:id="rId61"/>
    <p:sldId id="700" r:id="rId62"/>
    <p:sldId id="701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90610" autoAdjust="0"/>
  </p:normalViewPr>
  <p:slideViewPr>
    <p:cSldViewPr>
      <p:cViewPr varScale="1">
        <p:scale>
          <a:sx n="104" d="100"/>
          <a:sy n="104" d="100"/>
        </p:scale>
        <p:origin x="195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2BCC2-616C-4FFB-8DF1-5AF8FEC0E09C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47AAA-87B2-4631-AE66-CEE2D57F1C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5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2021-02-15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634082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Chapter 1</a:t>
            </a:r>
            <a:endParaRPr lang="ko-KR" altLang="en-US" sz="4400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7787208" cy="2520280"/>
          </a:xfrm>
        </p:spPr>
        <p:txBody>
          <a:bodyPr>
            <a:normAutofit fontScale="92500" lnSpcReduction="20000"/>
          </a:bodyPr>
          <a:lstStyle/>
          <a:p>
            <a:pPr marL="624078" indent="-514350" algn="ctr">
              <a:lnSpc>
                <a:spcPct val="120000"/>
              </a:lnSpc>
              <a:buNone/>
            </a:pPr>
            <a:r>
              <a:rPr lang="en-US" altLang="ko-KR" sz="5400" dirty="0" smtClean="0">
                <a:solidFill>
                  <a:srgbClr val="002060"/>
                </a:solidFill>
              </a:rPr>
              <a:t> </a:t>
            </a:r>
            <a:br>
              <a:rPr lang="en-US" altLang="ko-KR" sz="5400" dirty="0" smtClean="0">
                <a:solidFill>
                  <a:srgbClr val="002060"/>
                </a:solidFill>
              </a:rPr>
            </a:br>
            <a:r>
              <a:rPr lang="ko-KR" altLang="en-US" sz="5400" dirty="0" smtClean="0">
                <a:solidFill>
                  <a:srgbClr val="002060"/>
                </a:solidFill>
              </a:rPr>
              <a:t>심리학 역사와 개요</a:t>
            </a:r>
            <a:endParaRPr lang="en-US" altLang="ko-KR" sz="5400" dirty="0" smtClean="0">
              <a:solidFill>
                <a:srgbClr val="002060"/>
              </a:solidFill>
            </a:endParaRPr>
          </a:p>
          <a:p>
            <a:pPr marL="624078" indent="-514350" algn="ctr">
              <a:lnSpc>
                <a:spcPct val="120000"/>
              </a:lnSpc>
              <a:buNone/>
            </a:pPr>
            <a:r>
              <a:rPr lang="en-US" altLang="ko-KR" sz="5400" dirty="0" smtClean="0">
                <a:solidFill>
                  <a:srgbClr val="002060"/>
                </a:solidFill>
              </a:rPr>
              <a:t>Overview of Psychology</a:t>
            </a:r>
            <a:endParaRPr lang="ko-KR" altLang="en-US" sz="5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115616" y="2060848"/>
            <a:ext cx="6408712" cy="2677269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807720" marR="0" lvl="1" indent="-533400" algn="l" defTabSz="914400" rtl="0" eaLnBrk="1" fontAlgn="auto" latinLnBrk="1" hangingPunct="1">
              <a:lnSpc>
                <a:spcPct val="11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tabLst/>
              <a:defRPr/>
            </a:pPr>
            <a:r>
              <a:rPr lang="en-US" altLang="ko-KR" sz="3600" dirty="0" smtClean="0"/>
              <a:t>“</a:t>
            </a:r>
            <a:r>
              <a:rPr lang="en-US" altLang="ko-KR" sz="3600" dirty="0" err="1" smtClean="0"/>
              <a:t>Structualism</a:t>
            </a:r>
            <a:r>
              <a:rPr lang="en-US" altLang="ko-KR" sz="3600" dirty="0" smtClean="0"/>
              <a:t> </a:t>
            </a:r>
            <a:r>
              <a:rPr lang="en-US" altLang="ko-KR" sz="3600" dirty="0" smtClean="0"/>
              <a:t>&amp; Functionalism” </a:t>
            </a:r>
            <a:endParaRPr lang="en-US" altLang="ko-KR" sz="3600" dirty="0" smtClean="0"/>
          </a:p>
          <a:p>
            <a:pPr algn="ctr">
              <a:lnSpc>
                <a:spcPct val="110000"/>
              </a:lnSpc>
            </a:pPr>
            <a:r>
              <a:rPr lang="ko-KR" altLang="en-US" sz="3600" dirty="0"/>
              <a:t>동영상 </a:t>
            </a:r>
            <a:r>
              <a:rPr lang="ko-KR" altLang="en-US" sz="3600" dirty="0" smtClean="0"/>
              <a:t>삽입 </a:t>
            </a:r>
            <a:endParaRPr lang="en-US" altLang="ko-KR" sz="3600" dirty="0"/>
          </a:p>
          <a:p>
            <a:pPr algn="ctr">
              <a:lnSpc>
                <a:spcPct val="110000"/>
              </a:lnSpc>
            </a:pPr>
            <a:r>
              <a:rPr lang="en-US" altLang="ko-KR" sz="3600" dirty="0"/>
              <a:t>(</a:t>
            </a:r>
            <a:r>
              <a:rPr lang="ko-KR" altLang="en-US" sz="3600" dirty="0"/>
              <a:t>동영상 강의로 시청하세요</a:t>
            </a:r>
            <a:r>
              <a:rPr lang="en-US" altLang="ko-KR" sz="3600" dirty="0"/>
              <a:t>)</a:t>
            </a:r>
          </a:p>
          <a:p>
            <a:pPr marL="807720" marR="0" lvl="1" indent="-533400" algn="l" defTabSz="914400" rtl="0" eaLnBrk="1" fontAlgn="auto" latinLnBrk="1" hangingPunct="1">
              <a:lnSpc>
                <a:spcPct val="11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tabLst/>
              <a:defRPr/>
            </a:pPr>
            <a:endParaRPr kumimoji="0" lang="en-US" altLang="ko-KR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3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44208" y="188640"/>
            <a:ext cx="202508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심리학의 </a:t>
            </a:r>
            <a:r>
              <a:rPr lang="ko-KR" altLang="en-US" sz="2800" dirty="0">
                <a:solidFill>
                  <a:srgbClr val="0070C0"/>
                </a:solidFill>
              </a:rPr>
              <a:t>태동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구조주의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structuralism) 	2) </a:t>
            </a:r>
            <a:r>
              <a:rPr lang="ko-KR" altLang="en-US" sz="2400" dirty="0"/>
              <a:t>기능주의 </a:t>
            </a:r>
            <a:r>
              <a:rPr lang="en-US" altLang="ko-KR" sz="2400" dirty="0" smtClean="0"/>
              <a:t>(functionalism)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C00000"/>
                </a:solidFill>
              </a:rPr>
              <a:t>2</a:t>
            </a:r>
            <a:r>
              <a:rPr lang="en-US" altLang="ko-KR" sz="2800" dirty="0">
                <a:solidFill>
                  <a:srgbClr val="C00000"/>
                </a:solidFill>
              </a:rPr>
              <a:t>. </a:t>
            </a:r>
            <a:r>
              <a:rPr lang="ko-KR" altLang="en-US" sz="2800" dirty="0" smtClean="0">
                <a:solidFill>
                  <a:srgbClr val="C00000"/>
                </a:solidFill>
              </a:rPr>
              <a:t>본격적 </a:t>
            </a:r>
            <a:r>
              <a:rPr lang="ko-KR" altLang="en-US" sz="2800" dirty="0">
                <a:solidFill>
                  <a:srgbClr val="C00000"/>
                </a:solidFill>
              </a:rPr>
              <a:t>심리학의 </a:t>
            </a:r>
            <a:r>
              <a:rPr lang="ko-KR" altLang="en-US" sz="2800" dirty="0" smtClean="0">
                <a:solidFill>
                  <a:srgbClr val="C00000"/>
                </a:solidFill>
              </a:rPr>
              <a:t>대두</a:t>
            </a:r>
            <a:endParaRPr lang="ko-KR" altLang="en-US" sz="28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1) </a:t>
            </a:r>
            <a:r>
              <a:rPr lang="ko-KR" altLang="en-US" sz="2400" dirty="0" smtClean="0">
                <a:solidFill>
                  <a:srgbClr val="C00000"/>
                </a:solidFill>
              </a:rPr>
              <a:t>정신분석학</a:t>
            </a:r>
            <a:r>
              <a:rPr lang="en-US" altLang="ko-KR" sz="2400" dirty="0" smtClean="0">
                <a:solidFill>
                  <a:srgbClr val="C00000"/>
                </a:solidFill>
              </a:rPr>
              <a:t> 	 	2) </a:t>
            </a:r>
            <a:r>
              <a:rPr lang="ko-KR" altLang="en-US" sz="2400" dirty="0" smtClean="0">
                <a:solidFill>
                  <a:srgbClr val="C00000"/>
                </a:solidFill>
              </a:rPr>
              <a:t>행동주의 </a:t>
            </a:r>
            <a:endParaRPr lang="en-US" altLang="ko-KR" sz="2400" dirty="0" smtClean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3)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동물행동학</a:t>
            </a:r>
            <a:r>
              <a:rPr lang="en-US" altLang="ko-KR" sz="2400" dirty="0" smtClean="0">
                <a:solidFill>
                  <a:srgbClr val="C00000"/>
                </a:solidFill>
              </a:rPr>
              <a:t> 		4) </a:t>
            </a:r>
            <a:r>
              <a:rPr lang="ko-KR" altLang="en-US" sz="2400" dirty="0" smtClean="0">
                <a:solidFill>
                  <a:srgbClr val="C00000"/>
                </a:solidFill>
              </a:rPr>
              <a:t>인본주의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5) </a:t>
            </a:r>
            <a:r>
              <a:rPr lang="ko-KR" altLang="en-US" sz="2400" dirty="0" smtClean="0">
                <a:solidFill>
                  <a:srgbClr val="C00000"/>
                </a:solidFill>
              </a:rPr>
              <a:t>정보처리 이론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현대 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접근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생물학적 관점 </a:t>
            </a:r>
            <a:r>
              <a:rPr lang="en-US" altLang="ko-KR" sz="2400" dirty="0" smtClean="0"/>
              <a:t> 		2) </a:t>
            </a:r>
            <a:r>
              <a:rPr lang="ko-KR" altLang="en-US" sz="2400" dirty="0" smtClean="0"/>
              <a:t>진화론적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smtClean="0"/>
              <a:t>사회문화적 </a:t>
            </a:r>
            <a:r>
              <a:rPr lang="ko-KR" altLang="en-US" sz="2400" dirty="0"/>
              <a:t>관점 </a:t>
            </a:r>
            <a:r>
              <a:rPr lang="en-US" altLang="ko-KR" sz="2400" dirty="0" smtClean="0"/>
              <a:t> 	4) </a:t>
            </a:r>
            <a:r>
              <a:rPr lang="ko-KR" altLang="en-US" sz="2400" dirty="0" smtClean="0"/>
              <a:t>구성주의적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시스템적 </a:t>
            </a:r>
            <a:r>
              <a:rPr lang="ko-KR" altLang="en-US" sz="2400" dirty="0"/>
              <a:t>관점 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오늘날의 심리학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심리학의 </a:t>
            </a:r>
            <a:r>
              <a:rPr lang="ko-KR" altLang="en-US" sz="2400" dirty="0" smtClean="0"/>
              <a:t>정의 </a:t>
            </a:r>
            <a:r>
              <a:rPr lang="en-US" altLang="ko-KR" sz="2400" dirty="0" smtClean="0"/>
              <a:t>		2) </a:t>
            </a:r>
            <a:r>
              <a:rPr lang="ko-KR" altLang="en-US" sz="2400" dirty="0"/>
              <a:t>심리학의 하위분야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344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2-1. </a:t>
            </a:r>
            <a:r>
              <a:rPr lang="ko-KR" altLang="en-US" b="1" dirty="0" smtClean="0">
                <a:solidFill>
                  <a:srgbClr val="002060"/>
                </a:solidFill>
              </a:rPr>
              <a:t>본격적 심리학의 대두</a:t>
            </a:r>
            <a:r>
              <a:rPr lang="en-US" altLang="ko-KR" b="1" dirty="0" smtClean="0">
                <a:solidFill>
                  <a:srgbClr val="002060"/>
                </a:solidFill>
              </a:rPr>
              <a:t>: </a:t>
            </a:r>
            <a:r>
              <a:rPr lang="ko-KR" altLang="en-US" b="1" dirty="0" smtClean="0">
                <a:solidFill>
                  <a:srgbClr val="002060"/>
                </a:solidFill>
              </a:rPr>
              <a:t>정신분석학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63888" y="1003759"/>
            <a:ext cx="5256584" cy="5282530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en-US" altLang="ko-KR" sz="3000" dirty="0" smtClean="0"/>
              <a:t>19</a:t>
            </a:r>
            <a:r>
              <a:rPr lang="ko-KR" altLang="en-US" sz="3000" dirty="0" smtClean="0"/>
              <a:t>세기 초에서 </a:t>
            </a:r>
            <a:r>
              <a:rPr lang="en-US" altLang="ko-KR" sz="3000" dirty="0" smtClean="0"/>
              <a:t>20</a:t>
            </a:r>
            <a:r>
              <a:rPr lang="ko-KR" altLang="en-US" sz="3000" dirty="0" smtClean="0"/>
              <a:t>세기 초까지 </a:t>
            </a:r>
            <a:r>
              <a:rPr lang="en-US" altLang="ko-KR" sz="3000" dirty="0" smtClean="0">
                <a:solidFill>
                  <a:srgbClr val="C00000"/>
                </a:solidFill>
              </a:rPr>
              <a:t>Sigmund Freud</a:t>
            </a:r>
            <a:r>
              <a:rPr lang="ko-KR" altLang="en-US" sz="3000" dirty="0" smtClean="0"/>
              <a:t>에 의해 시작 </a:t>
            </a:r>
            <a:r>
              <a:rPr lang="en-US" altLang="ko-KR" sz="3000" dirty="0" smtClean="0"/>
              <a:t>– </a:t>
            </a:r>
            <a:r>
              <a:rPr lang="ko-KR" altLang="en-US" sz="3000" dirty="0" smtClean="0"/>
              <a:t>완성</a:t>
            </a: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인간은 </a:t>
            </a:r>
            <a:r>
              <a:rPr lang="ko-KR" altLang="en-US" sz="3000" dirty="0"/>
              <a:t>비이성적 </a:t>
            </a:r>
            <a:r>
              <a:rPr lang="ko-KR" altLang="en-US" sz="3000" dirty="0" smtClean="0"/>
              <a:t>→ 강력한 내부의 힘에 의해 동기화</a:t>
            </a: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인간행동은 선천적인 </a:t>
            </a:r>
            <a:r>
              <a:rPr lang="ko-KR" altLang="en-US" sz="3000" dirty="0" smtClean="0">
                <a:solidFill>
                  <a:srgbClr val="C00000"/>
                </a:solidFill>
              </a:rPr>
              <a:t>본능</a:t>
            </a:r>
            <a:r>
              <a:rPr lang="en-US" altLang="ko-KR" sz="3000" dirty="0" smtClean="0"/>
              <a:t>, </a:t>
            </a:r>
            <a:r>
              <a:rPr lang="ko-KR" altLang="en-US" sz="3000" dirty="0" smtClean="0"/>
              <a:t>생물학적 </a:t>
            </a:r>
            <a:r>
              <a:rPr lang="ko-KR" altLang="en-US" sz="3000" dirty="0" smtClean="0">
                <a:solidFill>
                  <a:srgbClr val="C00000"/>
                </a:solidFill>
              </a:rPr>
              <a:t>추동</a:t>
            </a:r>
            <a:r>
              <a:rPr lang="en-US" altLang="ko-KR" sz="3000" dirty="0" smtClean="0"/>
              <a:t>, </a:t>
            </a:r>
            <a:r>
              <a:rPr lang="ko-KR" altLang="en-US" sz="3000" dirty="0" smtClean="0"/>
              <a:t>개인적 욕구와 사회적 요구간의 </a:t>
            </a:r>
            <a:r>
              <a:rPr lang="ko-KR" altLang="en-US" sz="3000" dirty="0" smtClean="0">
                <a:solidFill>
                  <a:srgbClr val="C00000"/>
                </a:solidFill>
              </a:rPr>
              <a:t>갈등</a:t>
            </a:r>
            <a:r>
              <a:rPr lang="ko-KR" altLang="en-US" sz="3000" dirty="0" smtClean="0"/>
              <a:t>을 해결하려는 시도에서 비롯</a:t>
            </a: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000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000" dirty="0" smtClean="0"/>
          </a:p>
        </p:txBody>
      </p:sp>
      <p:pic>
        <p:nvPicPr>
          <p:cNvPr id="4" name="Picture 5" descr="Freu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531" y="1196752"/>
            <a:ext cx="3072341" cy="4608512"/>
          </a:xfrm>
          <a:prstGeom prst="rect">
            <a:avLst/>
          </a:prstGeom>
          <a:noFill/>
          <a:ln w="25400">
            <a:solidFill>
              <a:srgbClr val="339966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364088" y="2636912"/>
            <a:ext cx="1584176" cy="481263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24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9512" y="1052736"/>
            <a:ext cx="8784976" cy="5544616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인간은 </a:t>
            </a: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Libido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라 불리는 강력한 성적 에너지와 </a:t>
            </a:r>
            <a:r>
              <a:rPr lang="en-US" altLang="ko-KR" sz="28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Thanatos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라 불리는 강력한 공격에너지를 가지고 태어난다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자라면서 우리의 신체 중 일부에 이 에너지가 집중되는데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(“</a:t>
            </a:r>
            <a:r>
              <a:rPr lang="en-US" altLang="ko-KR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Erogenous Zone </a:t>
            </a:r>
            <a:r>
              <a:rPr lang="ko-KR" alt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성감대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”),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연령에 따른 변화가 있다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이 에너지가 집중되는 부분에 근거하여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psychosexual development </a:t>
            </a:r>
            <a:r>
              <a:rPr lang="ko-KR" alt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심리성적 발달단계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’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제안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각 단계별로 아동은 그들의 욕망을 사회적으로 용인되는 형태로 만족시키는 법을 익혀야 한다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ko-KR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40960" cy="864096"/>
          </a:xfrm>
        </p:spPr>
        <p:txBody>
          <a:bodyPr>
            <a:noAutofit/>
          </a:bodyPr>
          <a:lstStyle/>
          <a:p>
            <a:r>
              <a:rPr lang="en-US" altLang="ko-KR" sz="3800" dirty="0">
                <a:solidFill>
                  <a:srgbClr val="002060"/>
                </a:solidFill>
              </a:rPr>
              <a:t>2-1. </a:t>
            </a:r>
            <a:r>
              <a:rPr lang="ko-KR" altLang="en-US" sz="3800" dirty="0" smtClean="0">
                <a:solidFill>
                  <a:srgbClr val="002060"/>
                </a:solidFill>
              </a:rPr>
              <a:t>정신분석학 </a:t>
            </a:r>
            <a:r>
              <a:rPr lang="en-US" altLang="ko-KR" sz="3800" dirty="0" smtClean="0">
                <a:solidFill>
                  <a:srgbClr val="002060"/>
                </a:solidFill>
              </a:rPr>
              <a:t>(Psychoanalysis)</a:t>
            </a:r>
            <a:endParaRPr lang="ko-KR" altLang="en-US" sz="3800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9592" y="4509121"/>
            <a:ext cx="6984776" cy="5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94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916384"/>
              </p:ext>
            </p:extLst>
          </p:nvPr>
        </p:nvGraphicFramePr>
        <p:xfrm>
          <a:off x="179512" y="692696"/>
          <a:ext cx="8712968" cy="5976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Stage (Age)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Erogenous Zone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 활동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/>
                        <a:t>고착되었을 때에는</a:t>
                      </a:r>
                      <a:r>
                        <a:rPr lang="en-US" altLang="ko-KR" sz="1600" baseline="0" dirty="0" smtClean="0"/>
                        <a:t>..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19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구강기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Oral 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(birth-1½ yr)</a:t>
                      </a:r>
                      <a:r>
                        <a:rPr lang="en-US" altLang="ko-KR" sz="1600" baseline="0" dirty="0" smtClean="0"/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입 주위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혀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입술 주위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빨기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핥기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물기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씹기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과식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과음 혹은 골초 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프로이드가</a:t>
                      </a:r>
                      <a:r>
                        <a:rPr lang="ko-KR" altLang="en-US" sz="1600" dirty="0" smtClean="0"/>
                        <a:t> 이랬음</a:t>
                      </a:r>
                      <a:r>
                        <a:rPr lang="en-US" altLang="ko-KR" sz="1600" dirty="0" smtClean="0"/>
                        <a:t>!), </a:t>
                      </a:r>
                      <a:r>
                        <a:rPr lang="ko-KR" altLang="en-US" sz="1600" dirty="0" smtClean="0"/>
                        <a:t>혹은 그 반대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너무 부정적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혹은 너무 긍정적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너무 의심이 많거나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혹은 너무 의심이 없거나</a:t>
                      </a:r>
                      <a:endParaRPr lang="en-US" altLang="ko-KR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항문기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Anal 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(1½ - 3 yr)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항문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배변훈련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자기규제</a:t>
                      </a:r>
                      <a:endParaRPr lang="en-US" altLang="ko-KR" sz="1600" dirty="0" smtClean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너무 </a:t>
                      </a:r>
                      <a:r>
                        <a:rPr lang="ko-KR" altLang="en-US" sz="1600" dirty="0" err="1" smtClean="0"/>
                        <a:t>짠돌이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혹은 너무 퍼줌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너무 더럽거나 혹은 너무 깨끗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너무 조심스럽거나 혹은 너무 조심성 없음</a:t>
                      </a:r>
                      <a:endParaRPr lang="en-US" altLang="ko-KR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8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남근기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Phallic 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(3 - 6 yr)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성기 자극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이성부모에 대한 환상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성 역할 학습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도덕성 학습</a:t>
                      </a: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동성애자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자기애적 </a:t>
                      </a:r>
                      <a:r>
                        <a:rPr lang="en-US" altLang="ko-KR" sz="1600" dirty="0" smtClean="0"/>
                        <a:t>(narcissistic)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너무 성적으로 문란하거나 혹은 너무 금욕적</a:t>
                      </a:r>
                      <a:endParaRPr lang="en-US" altLang="ko-KR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3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잠재기 </a:t>
                      </a:r>
                      <a:r>
                        <a:rPr lang="en-US" altLang="ko-KR" sz="1600" dirty="0" smtClean="0"/>
                        <a:t>Latency 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(6 – Puberty)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특별한 성감대 없음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인지 및 사회성 발달</a:t>
                      </a: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77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성기기 </a:t>
                      </a:r>
                      <a:r>
                        <a:rPr lang="en-US" altLang="ko-KR" sz="1600" dirty="0" smtClean="0"/>
                        <a:t>Genital 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(after puberty)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성인의 성적인 관계의 발달</a:t>
                      </a: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96944" cy="576064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</a:rPr>
              <a:t>2-1. </a:t>
            </a:r>
            <a:r>
              <a:rPr lang="ko-KR" altLang="en-US" sz="3200" dirty="0" smtClean="0">
                <a:solidFill>
                  <a:srgbClr val="002060"/>
                </a:solidFill>
              </a:rPr>
              <a:t>프로이트의 심리성적 발달단계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7704" y="4077073"/>
            <a:ext cx="720080" cy="28803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12344" y="4306653"/>
            <a:ext cx="612068" cy="26523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80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16632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dirty="0">
                <a:solidFill>
                  <a:srgbClr val="002060"/>
                </a:solidFill>
              </a:rPr>
              <a:t>2-1. </a:t>
            </a:r>
            <a:r>
              <a:rPr lang="ko-KR" altLang="en-US" dirty="0">
                <a:solidFill>
                  <a:srgbClr val="002060"/>
                </a:solidFill>
              </a:rPr>
              <a:t>본격적 심리학의 대두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>
                <a:solidFill>
                  <a:srgbClr val="002060"/>
                </a:solidFill>
              </a:rPr>
              <a:t>정신분석학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636124" cy="5760640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C00000"/>
                </a:solidFill>
              </a:rPr>
              <a:t>추동감소이론 </a:t>
            </a:r>
            <a:r>
              <a:rPr lang="en-US" altLang="ko-KR" sz="2800" dirty="0" smtClean="0">
                <a:solidFill>
                  <a:srgbClr val="C00000"/>
                </a:solidFill>
              </a:rPr>
              <a:t>(drive-reduction theory)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욕구가 충족되면 반응을 멈춘다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정화</a:t>
            </a:r>
            <a:r>
              <a:rPr lang="en-US" altLang="ko-KR" dirty="0" smtClean="0">
                <a:solidFill>
                  <a:srgbClr val="C00000"/>
                </a:solidFill>
              </a:rPr>
              <a:t>(catharsis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smtClean="0">
                <a:solidFill>
                  <a:srgbClr val="C00000"/>
                </a:solidFill>
              </a:rPr>
              <a:t>이론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기본적인 성적 충동이나 공격성 충동을 사회적으로 용인되는 방식으로 승화시켜 줘야 한다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학습 </a:t>
            </a:r>
            <a:r>
              <a:rPr lang="en-US" altLang="ko-KR" dirty="0" smtClean="0"/>
              <a:t>chapter</a:t>
            </a:r>
            <a:r>
              <a:rPr lang="ko-KR" altLang="en-US" dirty="0" smtClean="0"/>
              <a:t>에서 다시 다루겠음</a:t>
            </a:r>
            <a:endParaRPr lang="en-US" altLang="ko-KR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>
                <a:solidFill>
                  <a:srgbClr val="C00000"/>
                </a:solidFill>
              </a:rPr>
              <a:t>정신역동 이론 </a:t>
            </a:r>
            <a:r>
              <a:rPr lang="en-US" altLang="ko-KR" sz="2800" dirty="0">
                <a:solidFill>
                  <a:srgbClr val="C00000"/>
                </a:solidFill>
              </a:rPr>
              <a:t>(psychodynamic theory)</a:t>
            </a:r>
            <a:endParaRPr lang="en-US" altLang="ko-KR" sz="2800" dirty="0" smtClean="0">
              <a:solidFill>
                <a:srgbClr val="C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인간행동은 </a:t>
            </a:r>
            <a:r>
              <a:rPr lang="ko-KR" altLang="en-US" dirty="0" err="1" smtClean="0"/>
              <a:t>원초아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초자아간의 역동적 상호작용으로 이루어진다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성격 </a:t>
            </a:r>
            <a:r>
              <a:rPr lang="en-US" altLang="ko-KR" dirty="0" smtClean="0"/>
              <a:t>chapter</a:t>
            </a:r>
            <a:r>
              <a:rPr lang="ko-KR" altLang="en-US" dirty="0" smtClean="0"/>
              <a:t>에서 다시 다루겠음</a:t>
            </a:r>
            <a:endParaRPr lang="en-US" altLang="ko-KR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C00000"/>
                </a:solidFill>
              </a:rPr>
              <a:t>심리성적 발달이론 </a:t>
            </a:r>
            <a:r>
              <a:rPr lang="en-US" altLang="ko-KR" sz="2800" dirty="0" smtClean="0">
                <a:solidFill>
                  <a:srgbClr val="C00000"/>
                </a:solidFill>
              </a:rPr>
              <a:t>(</a:t>
            </a:r>
            <a:r>
              <a:rPr lang="ko-KR" altLang="en-US" sz="2800" dirty="0" smtClean="0">
                <a:solidFill>
                  <a:srgbClr val="C00000"/>
                </a:solidFill>
              </a:rPr>
              <a:t>프로이트 이론의 경우</a:t>
            </a:r>
            <a:r>
              <a:rPr lang="en-US" altLang="ko-KR" sz="2800" dirty="0" smtClean="0">
                <a:solidFill>
                  <a:srgbClr val="C00000"/>
                </a:solidFill>
              </a:rPr>
              <a:t>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인간은 </a:t>
            </a:r>
            <a:r>
              <a:rPr lang="ko-KR" altLang="en-US" dirty="0" err="1" smtClean="0"/>
              <a:t>구강기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항문기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남근기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잠재기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성기기의 다섯 가지 단계를 거쳐 발달한다</a:t>
            </a:r>
            <a:endParaRPr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800" dirty="0" smtClean="0"/>
              <a:t> </a:t>
            </a:r>
            <a:endParaRPr lang="en-US" altLang="ko-KR" sz="2800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43608" y="1916832"/>
            <a:ext cx="1944216" cy="40925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58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9896" y="188640"/>
            <a:ext cx="8208912" cy="854968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solidFill>
                  <a:srgbClr val="002060"/>
                </a:solidFill>
              </a:rPr>
              <a:t>2-1. </a:t>
            </a:r>
            <a:r>
              <a:rPr lang="ko-KR" altLang="en-US" sz="3600" dirty="0">
                <a:solidFill>
                  <a:srgbClr val="002060"/>
                </a:solidFill>
              </a:rPr>
              <a:t>본격적 심리학의 대두</a:t>
            </a:r>
            <a:r>
              <a:rPr lang="en-US" altLang="ko-KR" sz="3600" dirty="0">
                <a:solidFill>
                  <a:srgbClr val="002060"/>
                </a:solidFill>
              </a:rPr>
              <a:t>: </a:t>
            </a:r>
            <a:r>
              <a:rPr lang="ko-KR" altLang="en-US" sz="3600" dirty="0">
                <a:solidFill>
                  <a:srgbClr val="002060"/>
                </a:solidFill>
              </a:rPr>
              <a:t>정신분석학</a:t>
            </a:r>
            <a:endParaRPr lang="ko-KR" altLang="en-US" sz="3200" dirty="0"/>
          </a:p>
        </p:txBody>
      </p:sp>
      <p:pic>
        <p:nvPicPr>
          <p:cNvPr id="61444" name="Picture 4" descr="j042807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419600"/>
            <a:ext cx="2089150" cy="1924050"/>
          </a:xfrm>
          <a:prstGeom prst="rect">
            <a:avLst/>
          </a:prstGeom>
          <a:noFill/>
        </p:spPr>
      </p:pic>
      <p:pic>
        <p:nvPicPr>
          <p:cNvPr id="61445" name="Picture 5" descr="j042578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1771650" cy="1863725"/>
          </a:xfrm>
          <a:prstGeom prst="rect">
            <a:avLst/>
          </a:prstGeom>
          <a:noFill/>
        </p:spPr>
      </p:pic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915816" y="4116288"/>
            <a:ext cx="571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ko-KR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>
                <a:latin typeface="Times New Roman" pitchFamily="18" charset="0"/>
                <a:cs typeface="Times New Roman" pitchFamily="18" charset="0"/>
              </a:rPr>
              <a:t>비 과학적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>
                <a:latin typeface="Times New Roman" pitchFamily="18" charset="0"/>
                <a:cs typeface="Times New Roman" pitchFamily="18" charset="0"/>
              </a:rPr>
              <a:t>부정적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3200" dirty="0">
                <a:latin typeface="Times New Roman" pitchFamily="18" charset="0"/>
                <a:cs typeface="Times New Roman" pitchFamily="18" charset="0"/>
              </a:rPr>
              <a:t>문화적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3200" dirty="0">
                <a:latin typeface="Times New Roman" pitchFamily="18" charset="0"/>
                <a:cs typeface="Times New Roman" pitchFamily="18" charset="0"/>
              </a:rPr>
              <a:t>남성적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>
                <a:latin typeface="Times New Roman" pitchFamily="18" charset="0"/>
                <a:cs typeface="Times New Roman" pitchFamily="18" charset="0"/>
              </a:rPr>
              <a:t>무능력한 인간상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843808" y="1700808"/>
            <a:ext cx="571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 smtClean="0">
                <a:latin typeface="Times New Roman" pitchFamily="18" charset="0"/>
                <a:cs typeface="Times New Roman" pitchFamily="18" charset="0"/>
              </a:rPr>
              <a:t>초기경험의 </a:t>
            </a:r>
            <a:r>
              <a:rPr lang="ko-KR" altLang="en-US" sz="3200" dirty="0">
                <a:latin typeface="Times New Roman" pitchFamily="18" charset="0"/>
                <a:cs typeface="Times New Roman" pitchFamily="18" charset="0"/>
              </a:rPr>
              <a:t>중요성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>
                <a:latin typeface="Times New Roman" pitchFamily="18" charset="0"/>
                <a:cs typeface="Times New Roman" pitchFamily="18" charset="0"/>
              </a:rPr>
              <a:t>무의식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 smtClean="0">
                <a:latin typeface="Times New Roman" pitchFamily="18" charset="0"/>
                <a:cs typeface="Times New Roman" pitchFamily="18" charset="0"/>
              </a:rPr>
              <a:t>성격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3200" dirty="0" smtClean="0">
                <a:latin typeface="Times New Roman" pitchFamily="18" charset="0"/>
                <a:cs typeface="Times New Roman" pitchFamily="18" charset="0"/>
              </a:rPr>
              <a:t>동기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3200" dirty="0" smtClean="0">
                <a:latin typeface="Times New Roman" pitchFamily="18" charset="0"/>
                <a:cs typeface="Times New Roman" pitchFamily="18" charset="0"/>
              </a:rPr>
              <a:t>임상 심리학에 다양하게 공헌</a:t>
            </a:r>
            <a:endParaRPr lang="ko-KR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ko-KR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69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44208" y="188640"/>
            <a:ext cx="202508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심리학의 </a:t>
            </a:r>
            <a:r>
              <a:rPr lang="ko-KR" altLang="en-US" sz="2800" dirty="0">
                <a:solidFill>
                  <a:srgbClr val="0070C0"/>
                </a:solidFill>
              </a:rPr>
              <a:t>태동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구조주의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structuralism) 	2) </a:t>
            </a:r>
            <a:r>
              <a:rPr lang="ko-KR" altLang="en-US" sz="2400" dirty="0"/>
              <a:t>기능주의 </a:t>
            </a:r>
            <a:r>
              <a:rPr lang="en-US" altLang="ko-KR" sz="2400" dirty="0" smtClean="0"/>
              <a:t>(functionalism)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본격적 </a:t>
            </a:r>
            <a:r>
              <a:rPr lang="ko-KR" altLang="en-US" sz="2800" dirty="0">
                <a:solidFill>
                  <a:srgbClr val="0070C0"/>
                </a:solidFill>
              </a:rPr>
              <a:t>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대두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 smtClean="0"/>
              <a:t>정신분석학</a:t>
            </a:r>
            <a:r>
              <a:rPr lang="en-US" altLang="ko-KR" sz="2400" dirty="0" smtClean="0"/>
              <a:t> 	 	</a:t>
            </a:r>
            <a:r>
              <a:rPr lang="en-US" altLang="ko-KR" sz="2400" dirty="0" smtClean="0">
                <a:solidFill>
                  <a:srgbClr val="C00000"/>
                </a:solidFill>
              </a:rPr>
              <a:t>2) </a:t>
            </a:r>
            <a:r>
              <a:rPr lang="ko-KR" altLang="en-US" sz="2400" dirty="0" smtClean="0">
                <a:solidFill>
                  <a:srgbClr val="C00000"/>
                </a:solidFill>
              </a:rPr>
              <a:t>행동주의 </a:t>
            </a:r>
            <a:endParaRPr lang="en-US" altLang="ko-KR" sz="2400" dirty="0" smtClean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err="1" smtClean="0"/>
              <a:t>동물행동학</a:t>
            </a:r>
            <a:r>
              <a:rPr lang="en-US" altLang="ko-KR" sz="2400" dirty="0" smtClean="0"/>
              <a:t> 		4) </a:t>
            </a:r>
            <a:r>
              <a:rPr lang="ko-KR" altLang="en-US" sz="2400" dirty="0" smtClean="0"/>
              <a:t>인본주의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정보처리 이론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현대 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접근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생물학적 관점 </a:t>
            </a:r>
            <a:r>
              <a:rPr lang="en-US" altLang="ko-KR" sz="2400" dirty="0" smtClean="0"/>
              <a:t> 		2) </a:t>
            </a:r>
            <a:r>
              <a:rPr lang="ko-KR" altLang="en-US" sz="2400" dirty="0" smtClean="0"/>
              <a:t>진화론적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smtClean="0"/>
              <a:t>사회문화적 </a:t>
            </a:r>
            <a:r>
              <a:rPr lang="ko-KR" altLang="en-US" sz="2400" dirty="0"/>
              <a:t>관점 </a:t>
            </a:r>
            <a:r>
              <a:rPr lang="en-US" altLang="ko-KR" sz="2400" dirty="0" smtClean="0"/>
              <a:t> 	4) </a:t>
            </a:r>
            <a:r>
              <a:rPr lang="ko-KR" altLang="en-US" sz="2400" dirty="0" smtClean="0"/>
              <a:t>구성주의적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시스템적 </a:t>
            </a:r>
            <a:r>
              <a:rPr lang="ko-KR" altLang="en-US" sz="2400" dirty="0"/>
              <a:t>관점 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오늘날의 심리학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심리학의 </a:t>
            </a:r>
            <a:r>
              <a:rPr lang="ko-KR" altLang="en-US" sz="2400" dirty="0" smtClean="0"/>
              <a:t>정의 </a:t>
            </a:r>
            <a:r>
              <a:rPr lang="en-US" altLang="ko-KR" sz="2400" dirty="0" smtClean="0"/>
              <a:t>		2) </a:t>
            </a:r>
            <a:r>
              <a:rPr lang="ko-KR" altLang="en-US" sz="2400" dirty="0"/>
              <a:t>심리학의 하위분야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dirty="0" smtClean="0">
                <a:solidFill>
                  <a:srgbClr val="002060"/>
                </a:solidFill>
              </a:rPr>
              <a:t>2-2. </a:t>
            </a:r>
            <a:r>
              <a:rPr lang="ko-KR" altLang="en-US" dirty="0" smtClean="0">
                <a:solidFill>
                  <a:srgbClr val="002060"/>
                </a:solidFill>
              </a:rPr>
              <a:t>행동주의 </a:t>
            </a:r>
            <a:r>
              <a:rPr lang="en-US" altLang="ko-KR" dirty="0" smtClean="0">
                <a:solidFill>
                  <a:srgbClr val="002060"/>
                </a:solidFill>
              </a:rPr>
              <a:t>(Behaviorism)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595" y="980728"/>
            <a:ext cx="6748661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100" dirty="0" smtClean="0"/>
              <a:t>특정 </a:t>
            </a:r>
            <a:r>
              <a:rPr lang="ko-KR" altLang="en-US" sz="3100" dirty="0" smtClean="0">
                <a:solidFill>
                  <a:srgbClr val="C00000"/>
                </a:solidFill>
              </a:rPr>
              <a:t>환경</a:t>
            </a:r>
            <a:r>
              <a:rPr lang="ko-KR" altLang="en-US" sz="3100" dirty="0" smtClean="0"/>
              <a:t>자극이 어떻게 특정 행동 유형을 예측하고</a:t>
            </a:r>
            <a:r>
              <a:rPr lang="en-US" altLang="ko-KR" sz="3100" dirty="0" smtClean="0"/>
              <a:t>, </a:t>
            </a:r>
            <a:r>
              <a:rPr lang="ko-KR" altLang="en-US" sz="3100" dirty="0" smtClean="0"/>
              <a:t>통제할 수 있는가</a:t>
            </a:r>
            <a:r>
              <a:rPr lang="en-US" altLang="ko-KR" sz="31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en-US" altLang="ko-KR" sz="3100" dirty="0">
                <a:solidFill>
                  <a:srgbClr val="C00000"/>
                </a:solidFill>
              </a:rPr>
              <a:t>S-R </a:t>
            </a:r>
            <a:r>
              <a:rPr lang="en-US" altLang="ko-KR" sz="3100" dirty="0" smtClean="0">
                <a:solidFill>
                  <a:srgbClr val="C00000"/>
                </a:solidFill>
              </a:rPr>
              <a:t>psychology</a:t>
            </a:r>
            <a:r>
              <a:rPr lang="en-US" altLang="ko-KR" sz="3100" dirty="0" smtClean="0"/>
              <a:t>: </a:t>
            </a:r>
            <a:r>
              <a:rPr lang="ko-KR" altLang="en-US" sz="3100" dirty="0" smtClean="0">
                <a:solidFill>
                  <a:srgbClr val="C00000"/>
                </a:solidFill>
              </a:rPr>
              <a:t>자극 </a:t>
            </a:r>
            <a:r>
              <a:rPr lang="en-US" altLang="ko-KR" sz="3100" dirty="0" smtClean="0">
                <a:solidFill>
                  <a:srgbClr val="C00000"/>
                </a:solidFill>
              </a:rPr>
              <a:t>(stimulus)</a:t>
            </a:r>
            <a:r>
              <a:rPr lang="ko-KR" altLang="en-US" sz="3100" dirty="0" smtClean="0"/>
              <a:t>이 어떻게 </a:t>
            </a:r>
            <a:r>
              <a:rPr lang="ko-KR" altLang="en-US" sz="3100" dirty="0" smtClean="0">
                <a:solidFill>
                  <a:srgbClr val="C00000"/>
                </a:solidFill>
              </a:rPr>
              <a:t>반응</a:t>
            </a:r>
            <a:r>
              <a:rPr lang="en-US" altLang="ko-KR" sz="3100" dirty="0" smtClean="0">
                <a:solidFill>
                  <a:srgbClr val="C00000"/>
                </a:solidFill>
              </a:rPr>
              <a:t>(response)</a:t>
            </a:r>
            <a:r>
              <a:rPr lang="ko-KR" altLang="en-US" sz="3100" dirty="0" smtClean="0"/>
              <a:t>을 만드는가</a:t>
            </a:r>
            <a:r>
              <a:rPr lang="en-US" altLang="ko-KR" sz="31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100" dirty="0" smtClean="0"/>
              <a:t>심리학은 </a:t>
            </a:r>
            <a:r>
              <a:rPr lang="ko-KR" altLang="en-US" sz="3100" dirty="0" smtClean="0">
                <a:solidFill>
                  <a:srgbClr val="C00000"/>
                </a:solidFill>
              </a:rPr>
              <a:t>관찰 가능한 </a:t>
            </a:r>
            <a:r>
              <a:rPr lang="ko-KR" altLang="en-US" sz="3100" dirty="0" smtClean="0"/>
              <a:t>사건 또는 행동만을 연구해야 한다</a:t>
            </a:r>
            <a:r>
              <a:rPr lang="en-US" altLang="ko-KR" sz="3100" dirty="0" smtClean="0"/>
              <a:t>.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100" dirty="0" smtClean="0"/>
              <a:t>통제된 실험실에서의 </a:t>
            </a:r>
            <a:r>
              <a:rPr lang="en-US" altLang="ko-KR" sz="3100" dirty="0" smtClean="0"/>
              <a:t>(</a:t>
            </a:r>
            <a:r>
              <a:rPr lang="ko-KR" altLang="en-US" sz="3100" dirty="0" smtClean="0"/>
              <a:t>주로 동물의</a:t>
            </a:r>
            <a:r>
              <a:rPr lang="en-US" altLang="ko-KR" sz="3100" dirty="0" smtClean="0"/>
              <a:t>)</a:t>
            </a:r>
            <a:r>
              <a:rPr lang="ko-KR" altLang="en-US" sz="3100" dirty="0" smtClean="0"/>
              <a:t> 행동을 통해 인간행동을 예측</a:t>
            </a:r>
            <a:endParaRPr lang="en-US" altLang="ko-KR" sz="3100" dirty="0"/>
          </a:p>
          <a:p>
            <a:pPr marL="533400" indent="-533400">
              <a:lnSpc>
                <a:spcPct val="110000"/>
              </a:lnSpc>
            </a:pPr>
            <a:r>
              <a:rPr lang="ko-KR" altLang="en-US" sz="3100" dirty="0" smtClean="0"/>
              <a:t>학습 </a:t>
            </a:r>
            <a:r>
              <a:rPr lang="en-US" altLang="ko-KR" sz="3100" dirty="0" smtClean="0"/>
              <a:t>chapter</a:t>
            </a:r>
            <a:r>
              <a:rPr lang="ko-KR" altLang="en-US" sz="3100" dirty="0" smtClean="0"/>
              <a:t>에서 다시 다루겠음</a:t>
            </a:r>
            <a:endParaRPr lang="en-US" altLang="ko-KR" sz="3100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ko-KR" sz="3100" dirty="0" smtClean="0"/>
          </a:p>
          <a:p>
            <a:pPr marL="0" indent="0">
              <a:lnSpc>
                <a:spcPct val="110000"/>
              </a:lnSpc>
              <a:buFont typeface="Wingdings 2"/>
              <a:buNone/>
            </a:pPr>
            <a:endParaRPr lang="en-US" altLang="ko-KR" sz="31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1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1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100" dirty="0" smtClean="0"/>
          </a:p>
        </p:txBody>
      </p:sp>
      <p:pic>
        <p:nvPicPr>
          <p:cNvPr id="4" name="그림 3" descr="untitle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8328" y="3627377"/>
            <a:ext cx="1840743" cy="2681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84" y="1268760"/>
            <a:ext cx="1808008" cy="2273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98114" y="3140968"/>
            <a:ext cx="2073886" cy="5532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48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9630" y="116632"/>
            <a:ext cx="7772400" cy="72008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2-2. </a:t>
            </a:r>
            <a:r>
              <a:rPr lang="ko-KR" altLang="en-US" dirty="0">
                <a:solidFill>
                  <a:srgbClr val="002060"/>
                </a:solidFill>
              </a:rPr>
              <a:t>본격적 심리학의 대두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>
                <a:solidFill>
                  <a:srgbClr val="002060"/>
                </a:solidFill>
              </a:rPr>
              <a:t>행동주의</a:t>
            </a:r>
            <a:endParaRPr lang="ko-KR" altLang="en-US" sz="2400" dirty="0"/>
          </a:p>
        </p:txBody>
      </p:sp>
      <p:sp>
        <p:nvSpPr>
          <p:cNvPr id="201732" name="Oval 4"/>
          <p:cNvSpPr>
            <a:spLocks noChangeArrowheads="1"/>
          </p:cNvSpPr>
          <p:nvPr/>
        </p:nvSpPr>
        <p:spPr bwMode="auto">
          <a:xfrm>
            <a:off x="323528" y="2836197"/>
            <a:ext cx="1635870" cy="658602"/>
          </a:xfrm>
          <a:prstGeom prst="ellipse">
            <a:avLst/>
          </a:prstGeom>
          <a:gradFill rotWithShape="0">
            <a:gsLst>
              <a:gs pos="0">
                <a:srgbClr val="FFCCFF"/>
              </a:gs>
              <a:gs pos="50000">
                <a:schemeClr val="bg1"/>
              </a:gs>
              <a:gs pos="100000">
                <a:srgbClr val="FFCCFF"/>
              </a:gs>
            </a:gsLst>
            <a:lin ang="5400000" scaled="1"/>
          </a:gradFill>
          <a:ln w="19050">
            <a:solidFill>
              <a:srgbClr val="800080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1432" tIns="45715" rIns="91432" bIns="45715" anchor="ctr"/>
          <a:lstStyle/>
          <a:p>
            <a:pPr algn="ctr"/>
            <a:r>
              <a:rPr kumimoji="1" lang="ko-KR" altLang="en-US" sz="3600">
                <a:solidFill>
                  <a:srgbClr val="000000"/>
                </a:solidFill>
                <a:latin typeface="HY엽서M" pitchFamily="18" charset="-127"/>
                <a:ea typeface="HY엽서M" pitchFamily="18" charset="-127"/>
              </a:rPr>
              <a:t>자극</a:t>
            </a:r>
          </a:p>
        </p:txBody>
      </p:sp>
      <p:graphicFrame>
        <p:nvGraphicFramePr>
          <p:cNvPr id="201733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356951"/>
              </p:ext>
            </p:extLst>
          </p:nvPr>
        </p:nvGraphicFramePr>
        <p:xfrm>
          <a:off x="2386957" y="1016174"/>
          <a:ext cx="4201267" cy="363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ClipArt" r:id="rId3" imgW="5339160" imgH="4606920" progId="">
                  <p:embed/>
                </p:oleObj>
              </mc:Choice>
              <mc:Fallback>
                <p:oleObj name="ClipArt" r:id="rId3" imgW="5339160" imgH="4606920" progId="">
                  <p:embed/>
                  <p:pic>
                    <p:nvPicPr>
                      <p:cNvPr id="0" name="Picture 1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957" y="1016174"/>
                        <a:ext cx="4201267" cy="3636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4" name="Rectangle 6"/>
          <p:cNvSpPr>
            <a:spLocks noChangeArrowheads="1"/>
          </p:cNvSpPr>
          <p:nvPr/>
        </p:nvSpPr>
        <p:spPr bwMode="auto">
          <a:xfrm>
            <a:off x="3721978" y="2836197"/>
            <a:ext cx="2192129" cy="7696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 algn="ctr">
                <a:solidFill>
                  <a:srgbClr val="33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ko-KR" sz="2200">
                <a:solidFill>
                  <a:schemeClr val="bg1"/>
                </a:solidFill>
                <a:latin typeface="HY엽서M" pitchFamily="18" charset="-127"/>
                <a:ea typeface="HY엽서M" pitchFamily="18" charset="-127"/>
              </a:rPr>
              <a:t>Black Box</a:t>
            </a:r>
          </a:p>
        </p:txBody>
      </p:sp>
      <p:sp>
        <p:nvSpPr>
          <p:cNvPr id="201735" name="Line 7"/>
          <p:cNvSpPr>
            <a:spLocks noChangeShapeType="1"/>
          </p:cNvSpPr>
          <p:nvPr/>
        </p:nvSpPr>
        <p:spPr bwMode="auto">
          <a:xfrm flipV="1">
            <a:off x="2195736" y="3187863"/>
            <a:ext cx="1328753" cy="308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1736" name="Line 8"/>
          <p:cNvSpPr>
            <a:spLocks noChangeShapeType="1"/>
          </p:cNvSpPr>
          <p:nvPr/>
        </p:nvSpPr>
        <p:spPr bwMode="auto">
          <a:xfrm>
            <a:off x="6156176" y="3179380"/>
            <a:ext cx="982342" cy="16966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1737" name="Oval 9"/>
          <p:cNvSpPr>
            <a:spLocks noChangeArrowheads="1"/>
          </p:cNvSpPr>
          <p:nvPr/>
        </p:nvSpPr>
        <p:spPr bwMode="auto">
          <a:xfrm>
            <a:off x="7236296" y="2891723"/>
            <a:ext cx="1635870" cy="658602"/>
          </a:xfrm>
          <a:prstGeom prst="ellipse">
            <a:avLst/>
          </a:prstGeom>
          <a:solidFill>
            <a:srgbClr val="3399FF"/>
          </a:solidFill>
          <a:ln w="19050">
            <a:solidFill>
              <a:srgbClr val="0368FD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1432" tIns="45715" rIns="91432" bIns="45715" anchor="ctr"/>
          <a:lstStyle/>
          <a:p>
            <a:pPr algn="ctr"/>
            <a:r>
              <a:rPr kumimoji="1" lang="ko-KR" altLang="en-US" sz="3600" dirty="0">
                <a:solidFill>
                  <a:srgbClr val="CC0000"/>
                </a:solidFill>
                <a:latin typeface="HY엽서M" pitchFamily="18" charset="-127"/>
                <a:ea typeface="HY엽서M" pitchFamily="18" charset="-127"/>
              </a:rPr>
              <a:t>반응</a:t>
            </a:r>
          </a:p>
        </p:txBody>
      </p:sp>
      <p:sp>
        <p:nvSpPr>
          <p:cNvPr id="201738" name="Rectangle 10"/>
          <p:cNvSpPr>
            <a:spLocks noChangeArrowheads="1"/>
          </p:cNvSpPr>
          <p:nvPr/>
        </p:nvSpPr>
        <p:spPr bwMode="auto">
          <a:xfrm>
            <a:off x="323527" y="4725144"/>
            <a:ext cx="8358187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marL="533400" indent="-53340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2800" dirty="0" smtClean="0"/>
              <a:t>인간의 마음은 </a:t>
            </a:r>
            <a:r>
              <a:rPr lang="en-US" altLang="ko-KR" sz="2800" dirty="0" smtClean="0">
                <a:solidFill>
                  <a:srgbClr val="C00000"/>
                </a:solidFill>
              </a:rPr>
              <a:t>Black Box</a:t>
            </a:r>
            <a:r>
              <a:rPr lang="ko-KR" altLang="en-US" sz="2800" dirty="0" smtClean="0"/>
              <a:t>이며 관찰 불가능하다</a:t>
            </a:r>
            <a:r>
              <a:rPr lang="en-US" altLang="ko-KR" sz="2800" dirty="0" smtClean="0"/>
              <a:t>.</a:t>
            </a:r>
          </a:p>
          <a:p>
            <a:pPr marL="533400" indent="-53340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2800" dirty="0" smtClean="0"/>
              <a:t>심리학의 주제는 </a:t>
            </a:r>
            <a:r>
              <a:rPr lang="ko-KR" altLang="en-US" sz="2800" dirty="0" err="1" smtClean="0"/>
              <a:t>관찰가능한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‘</a:t>
            </a:r>
            <a:r>
              <a:rPr lang="ko-KR" altLang="en-US" sz="2800" dirty="0" smtClean="0">
                <a:solidFill>
                  <a:srgbClr val="C00000"/>
                </a:solidFill>
              </a:rPr>
              <a:t>자극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과 </a:t>
            </a:r>
            <a:r>
              <a:rPr lang="en-US" altLang="ko-KR" sz="2800" dirty="0" smtClean="0"/>
              <a:t>‘</a:t>
            </a:r>
            <a:r>
              <a:rPr lang="ko-KR" altLang="en-US" sz="2800" dirty="0" smtClean="0">
                <a:solidFill>
                  <a:srgbClr val="C00000"/>
                </a:solidFill>
              </a:rPr>
              <a:t>반응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이다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592741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44208" y="188640"/>
            <a:ext cx="202508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심리학의 </a:t>
            </a:r>
            <a:r>
              <a:rPr lang="ko-KR" altLang="en-US" sz="2800" dirty="0">
                <a:solidFill>
                  <a:srgbClr val="0070C0"/>
                </a:solidFill>
              </a:rPr>
              <a:t>태동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구조주의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structuralism) 	2) </a:t>
            </a:r>
            <a:r>
              <a:rPr lang="ko-KR" altLang="en-US" sz="2400" dirty="0"/>
              <a:t>기능주의 </a:t>
            </a:r>
            <a:r>
              <a:rPr lang="en-US" altLang="ko-KR" sz="2400" dirty="0" smtClean="0"/>
              <a:t>(functionalism)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본격적 </a:t>
            </a:r>
            <a:r>
              <a:rPr lang="ko-KR" altLang="en-US" sz="2800" dirty="0">
                <a:solidFill>
                  <a:srgbClr val="0070C0"/>
                </a:solidFill>
              </a:rPr>
              <a:t>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대두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 smtClean="0"/>
              <a:t>정신분석학</a:t>
            </a:r>
            <a:r>
              <a:rPr lang="en-US" altLang="ko-KR" sz="2400" dirty="0" smtClean="0"/>
              <a:t> 	 		2) </a:t>
            </a:r>
            <a:r>
              <a:rPr lang="ko-KR" altLang="en-US" sz="2400" dirty="0" smtClean="0"/>
              <a:t>행동주의 </a:t>
            </a:r>
            <a:endParaRPr lang="en-US" altLang="ko-KR" sz="2400" dirty="0" smtClean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err="1" smtClean="0"/>
              <a:t>동물행동학</a:t>
            </a:r>
            <a:r>
              <a:rPr lang="en-US" altLang="ko-KR" sz="2400" dirty="0" smtClean="0"/>
              <a:t> 			4) </a:t>
            </a:r>
            <a:r>
              <a:rPr lang="ko-KR" altLang="en-US" sz="2400" dirty="0" smtClean="0"/>
              <a:t>인본주의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정보처리 이론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현대 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접근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생물학적 관점 </a:t>
            </a:r>
            <a:r>
              <a:rPr lang="en-US" altLang="ko-KR" sz="2400" dirty="0" smtClean="0"/>
              <a:t> 			2) </a:t>
            </a:r>
            <a:r>
              <a:rPr lang="ko-KR" altLang="en-US" sz="2400" dirty="0" smtClean="0"/>
              <a:t>진화론적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smtClean="0"/>
              <a:t>사회문화적 </a:t>
            </a:r>
            <a:r>
              <a:rPr lang="ko-KR" altLang="en-US" sz="2400" dirty="0"/>
              <a:t>관점 </a:t>
            </a:r>
            <a:r>
              <a:rPr lang="en-US" altLang="ko-KR" sz="2400" dirty="0" smtClean="0"/>
              <a:t> 		4) </a:t>
            </a:r>
            <a:r>
              <a:rPr lang="ko-KR" altLang="en-US" sz="2400" dirty="0" smtClean="0"/>
              <a:t>구성주의적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시스템적 </a:t>
            </a:r>
            <a:r>
              <a:rPr lang="ko-KR" altLang="en-US" sz="2400" dirty="0"/>
              <a:t>관점 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오늘날의 심리학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심리학의 </a:t>
            </a:r>
            <a:r>
              <a:rPr lang="ko-KR" altLang="en-US" sz="2400" dirty="0" smtClean="0"/>
              <a:t>정의 </a:t>
            </a:r>
            <a:r>
              <a:rPr lang="en-US" altLang="ko-KR" sz="2400" dirty="0" smtClean="0"/>
              <a:t>			2) </a:t>
            </a:r>
            <a:r>
              <a:rPr lang="ko-KR" altLang="en-US" sz="2400" dirty="0"/>
              <a:t>심리학의 하위분야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0004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905000"/>
            <a:ext cx="5715000" cy="1828800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</a:rPr>
              <a:t>과학적 연구의 </a:t>
            </a:r>
            <a:r>
              <a:rPr lang="ko-KR" altLang="en-US" sz="3200" dirty="0" smtClean="0">
                <a:solidFill>
                  <a:schemeClr val="tx1"/>
                </a:solidFill>
              </a:rPr>
              <a:t>중요성 강조</a:t>
            </a:r>
            <a:endParaRPr lang="ko-KR" alt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</a:rPr>
              <a:t>환경의 </a:t>
            </a:r>
            <a:r>
              <a:rPr lang="ko-KR" altLang="en-US" sz="3200" dirty="0" smtClean="0">
                <a:solidFill>
                  <a:schemeClr val="tx1"/>
                </a:solidFill>
              </a:rPr>
              <a:t>중요성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3200" dirty="0" smtClean="0">
                <a:solidFill>
                  <a:schemeClr val="tx1"/>
                </a:solidFill>
              </a:rPr>
              <a:t>많은 개입프로그램 개발</a:t>
            </a:r>
            <a:endParaRPr lang="ko-KR" altLang="en-US" sz="3200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66564" name="Picture 4" descr="j04280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19600"/>
            <a:ext cx="20891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5" name="Picture 5" descr="j04257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177165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3048000" y="4267200"/>
            <a:ext cx="571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ko-KR" dirty="0">
              <a:latin typeface="+mn-ea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>
                <a:latin typeface="+mn-ea"/>
              </a:rPr>
              <a:t>인지에 대한 </a:t>
            </a:r>
            <a:r>
              <a:rPr lang="ko-KR" altLang="en-US" sz="3200" dirty="0" smtClean="0">
                <a:latin typeface="+mn-ea"/>
              </a:rPr>
              <a:t>무시</a:t>
            </a:r>
            <a:endParaRPr lang="en-US" altLang="ko-KR" sz="3200" dirty="0" smtClean="0">
              <a:latin typeface="+mn-ea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 smtClean="0">
                <a:latin typeface="+mn-ea"/>
              </a:rPr>
              <a:t>결정론</a:t>
            </a:r>
            <a:r>
              <a:rPr lang="ko-KR" altLang="en-US" sz="3200" dirty="0">
                <a:latin typeface="+mn-ea"/>
              </a:rPr>
              <a:t>적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ko-KR" altLang="en-US" sz="3200" dirty="0">
                <a:latin typeface="+mn-ea"/>
              </a:rPr>
              <a:t>인간의 자발적 능력 무시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51520" y="332656"/>
            <a:ext cx="8640960" cy="936104"/>
          </a:xfrm>
          <a:prstGeom prst="rect">
            <a:avLst/>
          </a:prstGeom>
        </p:spPr>
        <p:txBody>
          <a:bodyPr bIns="91440" anchor="b" anchorCtr="0">
            <a:normAutofit fontScale="9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rgbClr val="002060"/>
                </a:solidFill>
              </a:rPr>
              <a:t>2-2. </a:t>
            </a:r>
            <a:r>
              <a:rPr lang="ko-KR" altLang="en-US" sz="4400" dirty="0">
                <a:solidFill>
                  <a:srgbClr val="002060"/>
                </a:solidFill>
              </a:rPr>
              <a:t>본격적 심리학의 대두</a:t>
            </a:r>
            <a:r>
              <a:rPr lang="en-US" altLang="ko-KR" sz="4400" dirty="0">
                <a:solidFill>
                  <a:srgbClr val="002060"/>
                </a:solidFill>
              </a:rPr>
              <a:t>: </a:t>
            </a:r>
            <a:r>
              <a:rPr lang="ko-KR" altLang="en-US" sz="4400" dirty="0">
                <a:solidFill>
                  <a:srgbClr val="002060"/>
                </a:solidFill>
              </a:rPr>
              <a:t>행동주의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419872" y="5219700"/>
            <a:ext cx="1656184" cy="5532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06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44208" y="188640"/>
            <a:ext cx="202508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심리학의 </a:t>
            </a:r>
            <a:r>
              <a:rPr lang="ko-KR" altLang="en-US" sz="2800" dirty="0">
                <a:solidFill>
                  <a:srgbClr val="0070C0"/>
                </a:solidFill>
              </a:rPr>
              <a:t>태동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구조주의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structuralism) 	2) </a:t>
            </a:r>
            <a:r>
              <a:rPr lang="ko-KR" altLang="en-US" sz="2400" dirty="0"/>
              <a:t>기능주의 </a:t>
            </a:r>
            <a:r>
              <a:rPr lang="en-US" altLang="ko-KR" sz="2400" dirty="0" smtClean="0"/>
              <a:t>(functionalism)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본격적 </a:t>
            </a:r>
            <a:r>
              <a:rPr lang="ko-KR" altLang="en-US" sz="2800" dirty="0">
                <a:solidFill>
                  <a:srgbClr val="0070C0"/>
                </a:solidFill>
              </a:rPr>
              <a:t>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대두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 smtClean="0"/>
              <a:t>정신분석학</a:t>
            </a:r>
            <a:r>
              <a:rPr lang="en-US" altLang="ko-KR" sz="2400" dirty="0" smtClean="0"/>
              <a:t> 	 	2) </a:t>
            </a:r>
            <a:r>
              <a:rPr lang="ko-KR" altLang="en-US" sz="2400" dirty="0" smtClean="0"/>
              <a:t>행동주의 </a:t>
            </a:r>
            <a:endParaRPr lang="en-US" altLang="ko-KR" sz="2400" dirty="0" smtClean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동물행동학</a:t>
            </a:r>
            <a:r>
              <a:rPr lang="en-US" altLang="ko-KR" sz="2400" dirty="0" smtClean="0"/>
              <a:t> 		</a:t>
            </a:r>
            <a:r>
              <a:rPr lang="en-US" altLang="ko-KR" sz="2400" dirty="0" smtClean="0">
                <a:solidFill>
                  <a:srgbClr val="C00000"/>
                </a:solidFill>
              </a:rPr>
              <a:t>4) </a:t>
            </a:r>
            <a:r>
              <a:rPr lang="ko-KR" altLang="en-US" sz="2400" dirty="0" smtClean="0">
                <a:solidFill>
                  <a:srgbClr val="C00000"/>
                </a:solidFill>
              </a:rPr>
              <a:t>인본주의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5) </a:t>
            </a:r>
            <a:r>
              <a:rPr lang="ko-KR" altLang="en-US" sz="2400" dirty="0" smtClean="0">
                <a:solidFill>
                  <a:srgbClr val="C00000"/>
                </a:solidFill>
              </a:rPr>
              <a:t>정보처리 이론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현대 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접근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생물학적 관점 </a:t>
            </a:r>
            <a:r>
              <a:rPr lang="en-US" altLang="ko-KR" sz="2400" dirty="0" smtClean="0"/>
              <a:t> 		2) </a:t>
            </a:r>
            <a:r>
              <a:rPr lang="ko-KR" altLang="en-US" sz="2400" dirty="0" smtClean="0"/>
              <a:t>진화론적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smtClean="0"/>
              <a:t>사회문화적 </a:t>
            </a:r>
            <a:r>
              <a:rPr lang="ko-KR" altLang="en-US" sz="2400" dirty="0"/>
              <a:t>관점 </a:t>
            </a:r>
            <a:r>
              <a:rPr lang="en-US" altLang="ko-KR" sz="2400" dirty="0" smtClean="0"/>
              <a:t> 	4) </a:t>
            </a:r>
            <a:r>
              <a:rPr lang="ko-KR" altLang="en-US" sz="2400" dirty="0" smtClean="0"/>
              <a:t>구성주의적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시스템적 </a:t>
            </a:r>
            <a:r>
              <a:rPr lang="ko-KR" altLang="en-US" sz="2400" dirty="0"/>
              <a:t>관점 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오늘날의 심리학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심리학의 </a:t>
            </a:r>
            <a:r>
              <a:rPr lang="ko-KR" altLang="en-US" sz="2400" dirty="0" smtClean="0"/>
              <a:t>정의 </a:t>
            </a:r>
            <a:r>
              <a:rPr lang="en-US" altLang="ko-KR" sz="2400" dirty="0" smtClean="0"/>
              <a:t>		2) </a:t>
            </a:r>
            <a:r>
              <a:rPr lang="ko-KR" altLang="en-US" sz="2400" dirty="0"/>
              <a:t>심리학의 하위분야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243887" cy="792088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002060"/>
                </a:solidFill>
              </a:rPr>
              <a:t>2-3. </a:t>
            </a:r>
            <a:r>
              <a:rPr lang="ko-KR" altLang="en-US" sz="3600" dirty="0" err="1" smtClean="0">
                <a:solidFill>
                  <a:srgbClr val="002060"/>
                </a:solidFill>
              </a:rPr>
              <a:t>동물행동학</a:t>
            </a:r>
            <a:r>
              <a:rPr lang="ko-KR" altLang="en-US" sz="3600" dirty="0" smtClean="0">
                <a:solidFill>
                  <a:srgbClr val="002060"/>
                </a:solidFill>
              </a:rPr>
              <a:t> </a:t>
            </a:r>
            <a:r>
              <a:rPr lang="en-US" altLang="ko-KR" sz="3600" dirty="0" smtClean="0">
                <a:solidFill>
                  <a:srgbClr val="002060"/>
                </a:solidFill>
              </a:rPr>
              <a:t>(Ethology)</a:t>
            </a:r>
            <a:endParaRPr lang="ko-KR" altLang="en-US" sz="3600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296" y="836712"/>
            <a:ext cx="8478175" cy="292739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 smtClean="0"/>
              <a:t>인간의 행동의 근거에는 생물학적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진화적 근거가 있다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ko-KR" altLang="en-US" sz="3200" dirty="0" smtClean="0"/>
              <a:t>동물의 행동을 연구함으로써 인간행동의 본질에 접근할 수 있다 </a:t>
            </a:r>
            <a:endParaRPr lang="en-US" altLang="ko-KR" sz="3200" dirty="0" smtClean="0"/>
          </a:p>
        </p:txBody>
      </p:sp>
      <p:pic>
        <p:nvPicPr>
          <p:cNvPr id="68612" name="Picture 4" descr="Loren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7" y="3861048"/>
            <a:ext cx="3990851" cy="27915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861048"/>
            <a:ext cx="4408169" cy="2775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387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43808" y="1827348"/>
            <a:ext cx="5919192" cy="182880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생물학적</a:t>
            </a:r>
            <a:r>
              <a:rPr lang="en-US" altLang="ko-KR" sz="3200" dirty="0"/>
              <a:t>, </a:t>
            </a:r>
            <a:r>
              <a:rPr lang="ko-KR" altLang="en-US" sz="3200" dirty="0"/>
              <a:t>진화론적 </a:t>
            </a:r>
            <a:r>
              <a:rPr lang="ko-KR" altLang="en-US" sz="3200" dirty="0" smtClean="0"/>
              <a:t>입장 도입</a:t>
            </a:r>
            <a:endParaRPr lang="ko-KR" altLang="en-US" sz="3200" dirty="0"/>
          </a:p>
          <a:p>
            <a:r>
              <a:rPr lang="ko-KR" altLang="en-US" sz="3200" dirty="0"/>
              <a:t>발달의 중요시기에 대한 </a:t>
            </a:r>
            <a:r>
              <a:rPr lang="ko-KR" altLang="en-US" sz="3200" dirty="0" smtClean="0"/>
              <a:t>논의 촉발</a:t>
            </a:r>
            <a:endParaRPr lang="en-US" altLang="ko-KR" sz="3200" dirty="0" smtClean="0"/>
          </a:p>
          <a:p>
            <a:r>
              <a:rPr lang="ko-KR" altLang="en-US" sz="3200" dirty="0" smtClean="0"/>
              <a:t>애착이론의 발전에 큰 공헌</a:t>
            </a:r>
            <a:endParaRPr lang="ko-KR" altLang="en-US" sz="3200" dirty="0"/>
          </a:p>
          <a:p>
            <a:endParaRPr lang="en-US" altLang="ko-KR" sz="3200" dirty="0"/>
          </a:p>
        </p:txBody>
      </p:sp>
      <p:pic>
        <p:nvPicPr>
          <p:cNvPr id="69636" name="Picture 4" descr="j04280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19600"/>
            <a:ext cx="20891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7" name="Picture 5" descr="j04257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177165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23528" y="332656"/>
            <a:ext cx="8439472" cy="1008112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2060"/>
                </a:solidFill>
              </a:rPr>
              <a:t>2-3. </a:t>
            </a:r>
            <a:r>
              <a:rPr lang="ko-KR" altLang="en-US" sz="3600" dirty="0">
                <a:solidFill>
                  <a:srgbClr val="002060"/>
                </a:solidFill>
              </a:rPr>
              <a:t>본격적 심리학의 대두</a:t>
            </a:r>
            <a:r>
              <a:rPr lang="en-US" altLang="ko-KR" sz="3600" dirty="0">
                <a:solidFill>
                  <a:srgbClr val="002060"/>
                </a:solidFill>
              </a:rPr>
              <a:t>: </a:t>
            </a:r>
            <a:r>
              <a:rPr lang="ko-KR" altLang="en-US" sz="3600" dirty="0" err="1">
                <a:solidFill>
                  <a:srgbClr val="002060"/>
                </a:solidFill>
              </a:rPr>
              <a:t>동물행동학</a:t>
            </a:r>
            <a:endParaRPr lang="ko-KR" altLang="en-US" sz="32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48000" y="4653136"/>
            <a:ext cx="5715000" cy="182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생물학적 입장만 너무 강조</a:t>
            </a:r>
          </a:p>
          <a:p>
            <a:r>
              <a:rPr lang="ko-KR" altLang="en-US" sz="3200" dirty="0"/>
              <a:t>동물과 인간은 똑같지 않다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25056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1314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200" dirty="0" smtClean="0">
                <a:solidFill>
                  <a:srgbClr val="002060"/>
                </a:solidFill>
              </a:rPr>
              <a:t>2-4. </a:t>
            </a:r>
            <a:r>
              <a:rPr lang="ko-KR" altLang="en-US" sz="3200" b="1" dirty="0" smtClean="0">
                <a:solidFill>
                  <a:srgbClr val="002060"/>
                </a:solidFill>
              </a:rPr>
              <a:t>인본주의  </a:t>
            </a:r>
            <a:r>
              <a:rPr lang="en-US" altLang="ko-KR" sz="3200" b="1" dirty="0" smtClean="0">
                <a:solidFill>
                  <a:srgbClr val="002060"/>
                </a:solidFill>
              </a:rPr>
              <a:t>(Humanistic Psychology)</a:t>
            </a:r>
            <a:endParaRPr lang="ko-KR" altLang="en-US" sz="3200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6120680" cy="5544616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정신분석학과 행동주의에 대한 대안으로 </a:t>
            </a:r>
            <a:r>
              <a:rPr lang="en-US" altLang="ko-KR" sz="2800" dirty="0" smtClean="0"/>
              <a:t>50</a:t>
            </a:r>
            <a:r>
              <a:rPr lang="ko-KR" altLang="en-US" sz="2800" dirty="0" smtClean="0"/>
              <a:t>년대 대두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인간은 본능이나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환경에 의해서 수동적으로 영향을 받는 존재가 아니다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인간은 선천적으로 </a:t>
            </a:r>
            <a:r>
              <a:rPr lang="ko-KR" altLang="en-US" sz="2800" dirty="0" smtClean="0">
                <a:solidFill>
                  <a:srgbClr val="C00000"/>
                </a:solidFill>
              </a:rPr>
              <a:t>자유의지</a:t>
            </a:r>
            <a:r>
              <a:rPr lang="ko-KR" altLang="en-US" sz="2800" dirty="0" smtClean="0"/>
              <a:t>와 </a:t>
            </a:r>
            <a:r>
              <a:rPr lang="ko-KR" altLang="en-US" sz="2800" dirty="0" smtClean="0">
                <a:solidFill>
                  <a:srgbClr val="C00000"/>
                </a:solidFill>
              </a:rPr>
              <a:t>선택능력</a:t>
            </a:r>
            <a:r>
              <a:rPr lang="ko-KR" altLang="en-US" sz="2800" dirty="0" smtClean="0"/>
              <a:t>이 있는 </a:t>
            </a:r>
            <a:r>
              <a:rPr lang="ko-KR" altLang="en-US" sz="2800" dirty="0" smtClean="0">
                <a:solidFill>
                  <a:srgbClr val="C00000"/>
                </a:solidFill>
              </a:rPr>
              <a:t>능동적인 존재</a:t>
            </a:r>
            <a:endParaRPr lang="en-US" altLang="ko-KR" sz="2800" dirty="0" smtClean="0">
              <a:solidFill>
                <a:srgbClr val="C00000"/>
              </a:solidFill>
            </a:endParaRP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인간과 심리학의 목적은 그들의 잠재력을 개발시키고 성장을 돕는 것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성격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동기 </a:t>
            </a:r>
            <a:r>
              <a:rPr lang="en-US" altLang="ko-KR" sz="2800" dirty="0" smtClean="0"/>
              <a:t>Chapter</a:t>
            </a:r>
            <a:r>
              <a:rPr lang="ko-KR" altLang="en-US" sz="2800" dirty="0" smtClean="0"/>
              <a:t>에서 다시 다루겠음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76" y="4354126"/>
            <a:ext cx="2233438" cy="22432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asl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950316"/>
            <a:ext cx="2195961" cy="33318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131840" y="4005064"/>
            <a:ext cx="2304256" cy="481263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72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0" y="1384176"/>
            <a:ext cx="5919192" cy="182880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긍정적 인간관</a:t>
            </a:r>
          </a:p>
          <a:p>
            <a:r>
              <a:rPr lang="ko-KR" altLang="en-US" sz="3200" dirty="0"/>
              <a:t>심리치료에 </a:t>
            </a:r>
            <a:r>
              <a:rPr lang="ko-KR" altLang="en-US" sz="3200" dirty="0" smtClean="0"/>
              <a:t>큰 기여</a:t>
            </a:r>
            <a:endParaRPr lang="ko-KR" altLang="en-US" sz="3200" dirty="0"/>
          </a:p>
          <a:p>
            <a:r>
              <a:rPr lang="ko-KR" altLang="en-US" sz="3200" dirty="0" smtClean="0"/>
              <a:t>전체로써의 인간에 대한 새로운 접근을 제공</a:t>
            </a:r>
            <a:endParaRPr lang="en-US" altLang="ko-KR" sz="3200" dirty="0"/>
          </a:p>
        </p:txBody>
      </p:sp>
      <p:pic>
        <p:nvPicPr>
          <p:cNvPr id="69636" name="Picture 4" descr="j04280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69246"/>
            <a:ext cx="20891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7" name="Picture 5" descr="j04257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62" y="1565275"/>
            <a:ext cx="177165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33639" y="116632"/>
            <a:ext cx="8439472" cy="792088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2060"/>
                </a:solidFill>
              </a:rPr>
              <a:t>2-4. </a:t>
            </a:r>
            <a:r>
              <a:rPr lang="ko-KR" altLang="en-US" sz="3600" dirty="0">
                <a:solidFill>
                  <a:srgbClr val="002060"/>
                </a:solidFill>
              </a:rPr>
              <a:t>본격적 심리학의 대두</a:t>
            </a:r>
            <a:r>
              <a:rPr lang="en-US" altLang="ko-KR" sz="3600" dirty="0">
                <a:solidFill>
                  <a:srgbClr val="002060"/>
                </a:solidFill>
              </a:rPr>
              <a:t>:</a:t>
            </a:r>
            <a:r>
              <a:rPr lang="ko-KR" altLang="en-US" sz="3600" dirty="0">
                <a:solidFill>
                  <a:srgbClr val="002060"/>
                </a:solidFill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</a:rPr>
              <a:t>인본주의 </a:t>
            </a:r>
            <a:endParaRPr lang="ko-KR" altLang="en-US" sz="32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58110" y="4231886"/>
            <a:ext cx="5834369" cy="243747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/>
            <a:r>
              <a:rPr lang="ko-KR" altLang="en-US" sz="3200" dirty="0"/>
              <a:t>개념적 모호성</a:t>
            </a:r>
            <a:endParaRPr lang="en-US" altLang="ko-KR" sz="3200" dirty="0"/>
          </a:p>
          <a:p>
            <a:pPr marL="533400" indent="-533400"/>
            <a:r>
              <a:rPr lang="ko-KR" altLang="en-US" sz="3200" dirty="0"/>
              <a:t>개인의 잠재성</a:t>
            </a:r>
            <a:r>
              <a:rPr lang="en-US" altLang="ko-KR" sz="3200" dirty="0"/>
              <a:t>? </a:t>
            </a:r>
            <a:r>
              <a:rPr lang="ko-KR" altLang="en-US" sz="3200" dirty="0"/>
              <a:t>자아성취</a:t>
            </a:r>
            <a:r>
              <a:rPr lang="en-US" altLang="ko-KR" sz="3200" dirty="0"/>
              <a:t>? </a:t>
            </a:r>
            <a:r>
              <a:rPr lang="ko-KR" altLang="en-US" sz="3200" dirty="0"/>
              <a:t>어떻게 측정할건데</a:t>
            </a:r>
            <a:r>
              <a:rPr lang="en-US" altLang="ko-KR" sz="3200" dirty="0" smtClean="0"/>
              <a:t>?</a:t>
            </a:r>
            <a:endParaRPr lang="en-US" altLang="ko-KR" sz="3200" dirty="0"/>
          </a:p>
        </p:txBody>
      </p:sp>
      <p:sp>
        <p:nvSpPr>
          <p:cNvPr id="9" name="직사각형 8"/>
          <p:cNvSpPr/>
          <p:nvPr/>
        </p:nvSpPr>
        <p:spPr>
          <a:xfrm>
            <a:off x="3419872" y="1410305"/>
            <a:ext cx="1224136" cy="5532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15672" cy="6858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2-5. </a:t>
            </a:r>
            <a:r>
              <a:rPr lang="ko-KR" altLang="en-US" b="1" dirty="0">
                <a:solidFill>
                  <a:srgbClr val="002060"/>
                </a:solidFill>
              </a:rPr>
              <a:t>본격적 심리학의 대두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</a:rPr>
              <a:t>정보처리 이론</a:t>
            </a:r>
            <a:endParaRPr lang="ko-KR" altLang="en-US" sz="3600" b="1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74701"/>
            <a:ext cx="8636124" cy="4490442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en-US" altLang="ko-KR" sz="2800" dirty="0"/>
              <a:t>Black Box</a:t>
            </a:r>
            <a:r>
              <a:rPr lang="ko-KR" altLang="en-US" sz="2800" dirty="0"/>
              <a:t>를 열자</a:t>
            </a:r>
            <a:r>
              <a:rPr lang="en-US" altLang="ko-KR" sz="2800" dirty="0" smtClean="0"/>
              <a:t>!: </a:t>
            </a:r>
            <a:r>
              <a:rPr lang="ko-KR" altLang="en-US" sz="2800" dirty="0" smtClean="0">
                <a:solidFill>
                  <a:srgbClr val="C00000"/>
                </a:solidFill>
              </a:rPr>
              <a:t>인지혁명 </a:t>
            </a:r>
            <a:r>
              <a:rPr lang="en-US" altLang="ko-KR" sz="2800" dirty="0" smtClean="0">
                <a:solidFill>
                  <a:srgbClr val="C00000"/>
                </a:solidFill>
              </a:rPr>
              <a:t>(cognitive revolution): </a:t>
            </a:r>
            <a:r>
              <a:rPr lang="ko-KR" altLang="en-US" sz="2800" dirty="0" smtClean="0"/>
              <a:t>심리학에 있어서 중요한 것은 단순히 자극과 반응이 아닌 유기체의 지각과 정보처리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경험의 해석이다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인간의 정보처리 과정을 </a:t>
            </a:r>
            <a:r>
              <a:rPr lang="ko-KR" altLang="en-US" sz="2800" dirty="0" smtClean="0">
                <a:solidFill>
                  <a:srgbClr val="C00000"/>
                </a:solidFill>
              </a:rPr>
              <a:t>컴퓨터 </a:t>
            </a:r>
            <a:r>
              <a:rPr lang="ko-KR" altLang="en-US" sz="2800" dirty="0" smtClean="0"/>
              <a:t>와 </a:t>
            </a:r>
            <a:r>
              <a:rPr lang="ko-KR" altLang="en-US" sz="2800" dirty="0" smtClean="0"/>
              <a:t>유사한 개념으로 이해하고자 노력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89040"/>
            <a:ext cx="8344603" cy="291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25536" y="2843286"/>
            <a:ext cx="1080120" cy="5532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923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0" y="1384176"/>
            <a:ext cx="5919192" cy="1828800"/>
          </a:xfrm>
        </p:spPr>
        <p:txBody>
          <a:bodyPr>
            <a:noAutofit/>
          </a:bodyPr>
          <a:lstStyle/>
          <a:p>
            <a:r>
              <a:rPr lang="ko-KR" altLang="en-US" sz="3200" dirty="0" smtClean="0">
                <a:solidFill>
                  <a:srgbClr val="C00000"/>
                </a:solidFill>
              </a:rPr>
              <a:t>과정</a:t>
            </a:r>
            <a:r>
              <a:rPr lang="ko-KR" altLang="en-US" sz="3200" dirty="0" smtClean="0"/>
              <a:t>에 대한 접근</a:t>
            </a:r>
            <a:endParaRPr lang="en-US" altLang="ko-KR" sz="3200" dirty="0" smtClean="0"/>
          </a:p>
          <a:p>
            <a:r>
              <a:rPr lang="ko-KR" altLang="en-US" sz="3200" dirty="0" smtClean="0"/>
              <a:t>인지심리학의 발달에 큰 기여</a:t>
            </a:r>
            <a:endParaRPr lang="en-US" altLang="ko-KR" sz="3200" dirty="0"/>
          </a:p>
        </p:txBody>
      </p:sp>
      <p:pic>
        <p:nvPicPr>
          <p:cNvPr id="69636" name="Picture 4" descr="j04280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49" y="3861048"/>
            <a:ext cx="20891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7" name="Picture 5" descr="j04257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196752"/>
            <a:ext cx="177165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33639" y="116632"/>
            <a:ext cx="8439472" cy="792088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002060"/>
                </a:solidFill>
              </a:rPr>
              <a:t>2-5. </a:t>
            </a:r>
            <a:r>
              <a:rPr lang="ko-KR" altLang="en-US" sz="3200" b="1" dirty="0">
                <a:solidFill>
                  <a:srgbClr val="002060"/>
                </a:solidFill>
              </a:rPr>
              <a:t>본격적 심리학의 대두</a:t>
            </a:r>
            <a:r>
              <a:rPr lang="en-US" altLang="ko-KR" sz="3200" b="1" dirty="0">
                <a:solidFill>
                  <a:srgbClr val="002060"/>
                </a:solidFill>
              </a:rPr>
              <a:t>:</a:t>
            </a:r>
            <a:r>
              <a:rPr lang="ko-KR" altLang="en-US" sz="3200" b="1" dirty="0">
                <a:solidFill>
                  <a:srgbClr val="002060"/>
                </a:solidFill>
              </a:rPr>
              <a:t> 정보처리 이론</a:t>
            </a:r>
            <a:endParaRPr lang="ko-KR" altLang="en-US" sz="28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81546" y="3273948"/>
            <a:ext cx="5834369" cy="3395411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/>
              <a:t>인간은 컴퓨터가 아니더라</a:t>
            </a:r>
            <a:r>
              <a:rPr lang="en-US" altLang="ko-KR" sz="3200" dirty="0"/>
              <a:t>..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/>
              <a:t>인간의 인지과정은 순열적</a:t>
            </a:r>
            <a:r>
              <a:rPr lang="en-US" altLang="ko-KR" sz="3200" dirty="0"/>
              <a:t>(serial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이지도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선형적</a:t>
            </a:r>
            <a:r>
              <a:rPr lang="en-US" altLang="ko-KR" sz="3200" dirty="0" smtClean="0"/>
              <a:t>(linear)</a:t>
            </a:r>
            <a:r>
              <a:rPr lang="ko-KR" altLang="en-US" sz="3200" dirty="0" smtClean="0"/>
              <a:t>이지도 않다</a:t>
            </a:r>
            <a:endParaRPr lang="en-US" altLang="ko-KR" sz="3200" dirty="0"/>
          </a:p>
          <a:p>
            <a:pPr marL="533400" indent="-533400">
              <a:lnSpc>
                <a:spcPct val="110000"/>
              </a:lnSpc>
            </a:pPr>
            <a:r>
              <a:rPr lang="en-US" altLang="ko-KR" sz="3200" dirty="0"/>
              <a:t>‘</a:t>
            </a:r>
            <a:r>
              <a:rPr lang="ko-KR" altLang="en-US" sz="3200" dirty="0" smtClean="0"/>
              <a:t>질적 변화</a:t>
            </a:r>
            <a:r>
              <a:rPr lang="en-US" altLang="ko-KR" sz="3200" dirty="0" smtClean="0"/>
              <a:t>’</a:t>
            </a:r>
            <a:r>
              <a:rPr lang="ko-KR" altLang="en-US" sz="3200" dirty="0" smtClean="0"/>
              <a:t>는</a:t>
            </a:r>
            <a:r>
              <a:rPr lang="en-US" altLang="ko-KR" sz="3200" dirty="0" smtClean="0"/>
              <a:t>?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44507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ko-KR" altLang="en-US" b="1" dirty="0" smtClean="0">
                <a:solidFill>
                  <a:srgbClr val="002060"/>
                </a:solidFill>
              </a:rPr>
              <a:t>심리학의 역사</a:t>
            </a:r>
            <a:r>
              <a:rPr lang="en-US" altLang="ko-KR" b="1" dirty="0" smtClean="0">
                <a:solidFill>
                  <a:srgbClr val="002060"/>
                </a:solidFill>
              </a:rPr>
              <a:t>: </a:t>
            </a:r>
            <a:r>
              <a:rPr lang="ko-KR" altLang="en-US" b="1" dirty="0" smtClean="0">
                <a:solidFill>
                  <a:srgbClr val="002060"/>
                </a:solidFill>
              </a:rPr>
              <a:t>본격적 </a:t>
            </a:r>
            <a:r>
              <a:rPr lang="ko-KR" altLang="en-US" b="1" dirty="0">
                <a:solidFill>
                  <a:srgbClr val="002060"/>
                </a:solidFill>
              </a:rPr>
              <a:t>심리학의 </a:t>
            </a:r>
            <a:r>
              <a:rPr lang="ko-KR" altLang="en-US" b="1" dirty="0" smtClean="0">
                <a:solidFill>
                  <a:srgbClr val="002060"/>
                </a:solidFill>
              </a:rPr>
              <a:t>대두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36853"/>
              </p:ext>
            </p:extLst>
          </p:nvPr>
        </p:nvGraphicFramePr>
        <p:xfrm>
          <a:off x="179512" y="856064"/>
          <a:ext cx="8712967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인간이란</a:t>
                      </a:r>
                      <a:r>
                        <a:rPr lang="en-US" altLang="ko-KR" sz="2000" dirty="0" smtClean="0"/>
                        <a:t>?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인간의 본성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강조점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대표학자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69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정신분석학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무의식과 내적 욕구에 의해 끊임없이 갈등하는 존재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부정적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비합리적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수동적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정서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무의식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동기</a:t>
                      </a:r>
                      <a:endParaRPr lang="en-US" altLang="ko-K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Freud</a:t>
                      </a:r>
                    </a:p>
                    <a:p>
                      <a:pPr latinLnBrk="1"/>
                      <a:r>
                        <a:rPr lang="en-US" altLang="ko-KR" sz="2400" dirty="0" smtClean="0"/>
                        <a:t>Jung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행동주의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자극에</a:t>
                      </a:r>
                      <a:r>
                        <a:rPr lang="ko-KR" altLang="en-US" sz="2400" baseline="0" dirty="0" smtClean="0"/>
                        <a:t> 따라 반응하는 존재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부정적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수동적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학습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환경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Watson</a:t>
                      </a:r>
                    </a:p>
                    <a:p>
                      <a:pPr latinLnBrk="1"/>
                      <a:r>
                        <a:rPr lang="en-US" altLang="ko-KR" sz="2400" dirty="0" smtClean="0"/>
                        <a:t>Skinner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err="1" smtClean="0"/>
                        <a:t>동물행동학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진화적으로 적응행동을 하도록 결정된 존재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수동적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생물학적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유전자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진화</a:t>
                      </a:r>
                      <a:endParaRPr lang="en-US" altLang="ko-K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Lorenz</a:t>
                      </a:r>
                    </a:p>
                    <a:p>
                      <a:pPr latinLnBrk="1"/>
                      <a:r>
                        <a:rPr lang="en-US" altLang="ko-KR" sz="2400" dirty="0" err="1" smtClean="0"/>
                        <a:t>Bowlby</a:t>
                      </a:r>
                      <a:endParaRPr lang="en-US" altLang="ko-KR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인본주의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잠재력을 실현하려는 내재적 동기를 가진 존재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긍정적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능동적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자유의지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자아실현</a:t>
                      </a:r>
                      <a:endParaRPr lang="en-US" altLang="ko-K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Maslow</a:t>
                      </a:r>
                    </a:p>
                    <a:p>
                      <a:pPr latinLnBrk="1"/>
                      <a:r>
                        <a:rPr lang="en-US" altLang="ko-KR" sz="2400" dirty="0" smtClean="0"/>
                        <a:t>Rogers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정보처리론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컴퓨터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중립적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합리적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인지</a:t>
                      </a:r>
                      <a:endParaRPr lang="en-US" altLang="ko-K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Miller</a:t>
                      </a:r>
                    </a:p>
                    <a:p>
                      <a:pPr latinLnBrk="1"/>
                      <a:r>
                        <a:rPr lang="en-US" altLang="ko-KR" sz="2400" dirty="0" err="1" smtClean="0"/>
                        <a:t>Baddeley</a:t>
                      </a:r>
                      <a:endParaRPr lang="en-US" altLang="ko-KR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457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44208" y="188640"/>
            <a:ext cx="202508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심리학의 </a:t>
            </a:r>
            <a:r>
              <a:rPr lang="ko-KR" altLang="en-US" sz="2800" dirty="0">
                <a:solidFill>
                  <a:srgbClr val="0070C0"/>
                </a:solidFill>
              </a:rPr>
              <a:t>태동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구조주의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structuralism) 	2) </a:t>
            </a:r>
            <a:r>
              <a:rPr lang="ko-KR" altLang="en-US" sz="2400" dirty="0"/>
              <a:t>기능주의 </a:t>
            </a:r>
            <a:r>
              <a:rPr lang="en-US" altLang="ko-KR" sz="2400" dirty="0" smtClean="0"/>
              <a:t>(functionalism)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본격적 </a:t>
            </a:r>
            <a:r>
              <a:rPr lang="ko-KR" altLang="en-US" sz="2800" dirty="0">
                <a:solidFill>
                  <a:srgbClr val="0070C0"/>
                </a:solidFill>
              </a:rPr>
              <a:t>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대두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 smtClean="0"/>
              <a:t>정신분석학</a:t>
            </a:r>
            <a:r>
              <a:rPr lang="en-US" altLang="ko-KR" sz="2400" dirty="0" smtClean="0"/>
              <a:t> 	 	2) </a:t>
            </a:r>
            <a:r>
              <a:rPr lang="ko-KR" altLang="en-US" sz="2400" dirty="0" smtClean="0"/>
              <a:t>행동주의 </a:t>
            </a:r>
            <a:endParaRPr lang="en-US" altLang="ko-KR" sz="2400" dirty="0" smtClean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err="1" smtClean="0"/>
              <a:t>동물행동학</a:t>
            </a:r>
            <a:r>
              <a:rPr lang="en-US" altLang="ko-KR" sz="2400" dirty="0" smtClean="0"/>
              <a:t> 		4) </a:t>
            </a:r>
            <a:r>
              <a:rPr lang="ko-KR" altLang="en-US" sz="2400" dirty="0" smtClean="0"/>
              <a:t>인본주의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정보처리 이론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C00000"/>
                </a:solidFill>
              </a:rPr>
              <a:t>3. </a:t>
            </a:r>
            <a:r>
              <a:rPr lang="ko-KR" altLang="en-US" sz="2800" dirty="0">
                <a:solidFill>
                  <a:srgbClr val="C00000"/>
                </a:solidFill>
              </a:rPr>
              <a:t>현대 심리학의 </a:t>
            </a:r>
            <a:r>
              <a:rPr lang="ko-KR" altLang="en-US" sz="2800" dirty="0" smtClean="0">
                <a:solidFill>
                  <a:srgbClr val="C00000"/>
                </a:solidFill>
              </a:rPr>
              <a:t>접근</a:t>
            </a:r>
            <a:endParaRPr lang="ko-KR" altLang="en-US" sz="28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1) </a:t>
            </a:r>
            <a:r>
              <a:rPr lang="ko-KR" altLang="en-US" sz="2400" dirty="0">
                <a:solidFill>
                  <a:srgbClr val="C00000"/>
                </a:solidFill>
              </a:rPr>
              <a:t>생물학적 관점 </a:t>
            </a:r>
            <a:r>
              <a:rPr lang="en-US" altLang="ko-KR" sz="2400" dirty="0" smtClean="0">
                <a:solidFill>
                  <a:srgbClr val="C00000"/>
                </a:solidFill>
              </a:rPr>
              <a:t> 		2) </a:t>
            </a:r>
            <a:r>
              <a:rPr lang="ko-KR" altLang="en-US" sz="2400" dirty="0" smtClean="0">
                <a:solidFill>
                  <a:srgbClr val="C00000"/>
                </a:solidFill>
              </a:rPr>
              <a:t>진화론적 관점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3) </a:t>
            </a:r>
            <a:r>
              <a:rPr lang="ko-KR" altLang="en-US" sz="2400" dirty="0" smtClean="0">
                <a:solidFill>
                  <a:srgbClr val="C00000"/>
                </a:solidFill>
              </a:rPr>
              <a:t>사회문화적 </a:t>
            </a:r>
            <a:r>
              <a:rPr lang="ko-KR" altLang="en-US" sz="2400" dirty="0">
                <a:solidFill>
                  <a:srgbClr val="C00000"/>
                </a:solidFill>
              </a:rPr>
              <a:t>관점 </a:t>
            </a:r>
            <a:r>
              <a:rPr lang="en-US" altLang="ko-KR" sz="2400" dirty="0" smtClean="0">
                <a:solidFill>
                  <a:srgbClr val="C00000"/>
                </a:solidFill>
              </a:rPr>
              <a:t> 	4) </a:t>
            </a:r>
            <a:r>
              <a:rPr lang="ko-KR" altLang="en-US" sz="2400" dirty="0" smtClean="0">
                <a:solidFill>
                  <a:srgbClr val="C00000"/>
                </a:solidFill>
              </a:rPr>
              <a:t>구성주의적 관점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5) </a:t>
            </a:r>
            <a:r>
              <a:rPr lang="ko-KR" altLang="en-US" sz="2400" dirty="0" smtClean="0">
                <a:solidFill>
                  <a:srgbClr val="C00000"/>
                </a:solidFill>
              </a:rPr>
              <a:t>시스템적 </a:t>
            </a:r>
            <a:r>
              <a:rPr lang="ko-KR" altLang="en-US" sz="2400" dirty="0">
                <a:solidFill>
                  <a:srgbClr val="C00000"/>
                </a:solidFill>
              </a:rPr>
              <a:t>관점 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오늘날의 심리학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심리학의 </a:t>
            </a:r>
            <a:r>
              <a:rPr lang="ko-KR" altLang="en-US" sz="2400" dirty="0" smtClean="0"/>
              <a:t>정의 </a:t>
            </a:r>
            <a:r>
              <a:rPr lang="en-US" altLang="ko-KR" sz="2400" dirty="0" smtClean="0"/>
              <a:t>		2) </a:t>
            </a:r>
            <a:r>
              <a:rPr lang="ko-KR" altLang="en-US" sz="2400" dirty="0"/>
              <a:t>심리학의 하위분야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4563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1-1. </a:t>
            </a:r>
            <a:r>
              <a:rPr lang="ko-KR" altLang="en-US" b="1" dirty="0" smtClean="0">
                <a:solidFill>
                  <a:srgbClr val="002060"/>
                </a:solidFill>
              </a:rPr>
              <a:t>심리학의 역사</a:t>
            </a:r>
            <a:r>
              <a:rPr lang="en-US" altLang="ko-KR" b="1" dirty="0" smtClean="0">
                <a:solidFill>
                  <a:srgbClr val="002060"/>
                </a:solidFill>
              </a:rPr>
              <a:t>: </a:t>
            </a:r>
            <a:r>
              <a:rPr lang="ko-KR" altLang="en-US" b="1" dirty="0" smtClean="0">
                <a:solidFill>
                  <a:srgbClr val="002060"/>
                </a:solidFill>
              </a:rPr>
              <a:t>심리학의 태동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603" y="1052736"/>
            <a:ext cx="8636124" cy="1944216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en-US" altLang="ko-KR" sz="3200" b="1" dirty="0" smtClean="0">
                <a:solidFill>
                  <a:srgbClr val="0070C0"/>
                </a:solidFill>
              </a:rPr>
              <a:t>Wilhelm Wundt </a:t>
            </a:r>
            <a:r>
              <a:rPr lang="en-US" altLang="ko-KR" sz="3200" b="1" dirty="0">
                <a:solidFill>
                  <a:srgbClr val="0070C0"/>
                </a:solidFill>
              </a:rPr>
              <a:t>(</a:t>
            </a:r>
            <a:r>
              <a:rPr lang="en-US" altLang="ko-KR" sz="3200" b="1" dirty="0" smtClean="0">
                <a:solidFill>
                  <a:srgbClr val="0070C0"/>
                </a:solidFill>
              </a:rPr>
              <a:t>1832-1920)</a:t>
            </a:r>
          </a:p>
          <a:p>
            <a:pPr marL="533400" indent="-533400">
              <a:lnSpc>
                <a:spcPct val="110000"/>
              </a:lnSpc>
            </a:pPr>
            <a:r>
              <a:rPr lang="en-US" altLang="ko-KR" sz="2800" dirty="0" smtClean="0"/>
              <a:t>1879</a:t>
            </a:r>
            <a:r>
              <a:rPr lang="ko-KR" altLang="en-US" sz="2800" dirty="0" smtClean="0"/>
              <a:t>년 </a:t>
            </a:r>
            <a:r>
              <a:rPr lang="ko-KR" altLang="en-US" sz="2800" dirty="0" err="1" smtClean="0"/>
              <a:t>라이프치히에서</a:t>
            </a:r>
            <a:r>
              <a:rPr lang="ko-KR" altLang="en-US" sz="2800" dirty="0" smtClean="0"/>
              <a:t> 처음 심리학 실험실 개설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27" y="2605236"/>
            <a:ext cx="5257800" cy="3848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2204864"/>
            <a:ext cx="3312368" cy="417646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20000"/>
              </a:lnSpc>
            </a:pPr>
            <a:r>
              <a:rPr lang="ko-KR" altLang="en-US" sz="2800" dirty="0" smtClean="0"/>
              <a:t>공이 떨어질 때 나는 소리를 듣고 전보기의 키를 누를 때까지의 시간을 측정</a:t>
            </a:r>
            <a:endParaRPr lang="en-US" altLang="ko-KR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dirty="0"/>
              <a:t>  </a:t>
            </a:r>
            <a:r>
              <a:rPr lang="en-US" altLang="ko-KR" sz="2800" dirty="0" smtClean="0"/>
              <a:t>  </a:t>
            </a:r>
            <a:r>
              <a:rPr lang="ko-KR" altLang="en-US" sz="2800" dirty="0" smtClean="0"/>
              <a:t>→  약 </a:t>
            </a:r>
            <a:r>
              <a:rPr lang="en-US" altLang="ko-KR" sz="2800" dirty="0" smtClean="0"/>
              <a:t>1/10</a:t>
            </a:r>
            <a:r>
              <a:rPr lang="ko-KR" altLang="en-US" sz="2800" dirty="0" smtClean="0"/>
              <a:t>초의 </a:t>
            </a:r>
            <a:r>
              <a:rPr lang="en-US" altLang="ko-KR" sz="2800" dirty="0" smtClean="0"/>
              <a:t>	delay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129543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12336" y="1052736"/>
            <a:ext cx="6352152" cy="5544616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 err="1" smtClean="0">
                <a:latin typeface="Times New Roman" pitchFamily="18" charset="0"/>
                <a:cs typeface="Times New Roman" pitchFamily="18" charset="0"/>
              </a:rPr>
              <a:t>동물행동학에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 기원이 있으나 최근 기술의 발달로 다시 각광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감각기관이나 신경계통의 생리적 작용으로 인간의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심리를 설명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신경심리학 </a:t>
            </a: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(Neuropsychology)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인간행동을 이해하기 위해 뇌와 신경계의 구조와 기능을 연구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행동유전학 </a:t>
            </a: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(Behavioral Genetics)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인간행동의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개인차 를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유전과 환경의 상대적 영향력으로 연구</a:t>
            </a:r>
            <a:endParaRPr lang="en-US" altLang="ko-KR" sz="2800" dirty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뇌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Chapter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에서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싫도록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다루겠음</a:t>
            </a:r>
            <a:endParaRPr lang="en-US" altLang="ko-KR" sz="2800" dirty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496944" cy="720080"/>
          </a:xfrm>
        </p:spPr>
        <p:txBody>
          <a:bodyPr>
            <a:noAutofit/>
          </a:bodyPr>
          <a:lstStyle/>
          <a:p>
            <a:r>
              <a:rPr lang="en-US" altLang="ko-KR" sz="3600" b="1" dirty="0" smtClean="0">
                <a:solidFill>
                  <a:srgbClr val="002060"/>
                </a:solidFill>
              </a:rPr>
              <a:t>3-1. </a:t>
            </a:r>
            <a:r>
              <a:rPr lang="ko-KR" altLang="en-US" sz="3600" b="1" dirty="0" smtClean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b="1" dirty="0" smtClean="0">
                <a:solidFill>
                  <a:srgbClr val="002060"/>
                </a:solidFill>
              </a:rPr>
              <a:t>:</a:t>
            </a:r>
            <a:r>
              <a:rPr lang="ko-KR" altLang="en-US" sz="3600" b="1" dirty="0" smtClean="0">
                <a:solidFill>
                  <a:srgbClr val="002060"/>
                </a:solidFill>
              </a:rPr>
              <a:t> 생물학적 접근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2132856" cy="2132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0" y="3355411"/>
            <a:ext cx="2132856" cy="3241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176112" y="5085184"/>
            <a:ext cx="1125960" cy="44446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94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3-1. </a:t>
            </a:r>
            <a:r>
              <a:rPr lang="ko-KR" altLang="en-US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생물학적 접근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908720"/>
            <a:ext cx="8352928" cy="547260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남녀의 행동의 차이는 다른 뇌에서 비롯되는가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정신분열증 환자와 정상인의 뇌는 다른가</a:t>
            </a:r>
            <a:r>
              <a:rPr lang="en-US" altLang="ko-KR" sz="2800" dirty="0" smtClean="0"/>
              <a:t>? </a:t>
            </a:r>
            <a:r>
              <a:rPr lang="ko-KR" altLang="en-US" sz="2800" dirty="0" smtClean="0"/>
              <a:t>자폐증은</a:t>
            </a:r>
            <a:r>
              <a:rPr lang="en-US" altLang="ko-KR" sz="2800" dirty="0" smtClean="0"/>
              <a:t>? 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기억과 망각은 뇌의 어느 부분에서 관여하는가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오른손 잡이와 왼손 잡이는 뇌의 어느 부분이 다른가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나이가 많을 수록 새로운 단어를 배울 기회가 늘어난다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그런데 왜 외국어는 나이가 어릴 때 접하는 것이 더 유리한가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일란성 쌍둥이는 유전적으로 완전히 똑같은데 어떤 이유에서 그들간의 차이가 발생하는가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626244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6" descr="amp_56_1_5_fig1a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81000"/>
            <a:ext cx="8686800" cy="624840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40014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4005064"/>
            <a:ext cx="8568952" cy="201622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역시 매우 오래된 이론이지만 최근에 다시 각광받고 있음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진화와 자연선택의 원리를 인간행동을 설명하는데 적용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인간의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‘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보편성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에 대한 관심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116632"/>
            <a:ext cx="8136904" cy="720080"/>
          </a:xfrm>
        </p:spPr>
        <p:txBody>
          <a:bodyPr>
            <a:noAutofit/>
          </a:bodyPr>
          <a:lstStyle/>
          <a:p>
            <a:r>
              <a:rPr lang="en-US" altLang="ko-KR" sz="3600" b="1" dirty="0" smtClean="0">
                <a:solidFill>
                  <a:srgbClr val="002060"/>
                </a:solidFill>
              </a:rPr>
              <a:t>3-2. </a:t>
            </a:r>
            <a:r>
              <a:rPr lang="ko-KR" altLang="en-US" sz="3600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b="1" dirty="0">
                <a:solidFill>
                  <a:srgbClr val="002060"/>
                </a:solidFill>
              </a:rPr>
              <a:t>:</a:t>
            </a:r>
            <a:r>
              <a:rPr lang="ko-KR" altLang="en-US" sz="3600" b="1" dirty="0">
                <a:solidFill>
                  <a:srgbClr val="002060"/>
                </a:solidFill>
              </a:rPr>
              <a:t> </a:t>
            </a:r>
            <a:r>
              <a:rPr lang="ko-KR" altLang="en-US" sz="3600" b="1" dirty="0" smtClean="0">
                <a:solidFill>
                  <a:srgbClr val="002060"/>
                </a:solidFill>
              </a:rPr>
              <a:t>진화심리학</a:t>
            </a:r>
            <a:endParaRPr lang="ko-KR" altLang="en-US" sz="36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 descr="image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908720"/>
            <a:ext cx="2880320" cy="288032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908720"/>
            <a:ext cx="2880319" cy="288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7432"/>
            <a:ext cx="3054156" cy="302361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19218" y="6021288"/>
            <a:ext cx="1100654" cy="5532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60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4624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3-2. </a:t>
            </a:r>
            <a:r>
              <a:rPr lang="ko-KR" altLang="en-US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진화심리학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602" y="692696"/>
            <a:ext cx="8764885" cy="5544616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남자는 왜 예쁜 여자를 좋아하는가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남자가 선호하는 이상형과 여성이 선호하는 이상형은 어째서 다른가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다음 중 여자들이 가장 싫어하는 남자는 누구일까</a:t>
            </a:r>
            <a:r>
              <a:rPr lang="en-US" altLang="ko-KR" sz="2800" dirty="0" smtClean="0"/>
              <a:t>? </a:t>
            </a:r>
            <a:r>
              <a:rPr lang="ko-KR" altLang="en-US" sz="2800" dirty="0" err="1" smtClean="0"/>
              <a:t>째째한</a:t>
            </a:r>
            <a:r>
              <a:rPr lang="ko-KR" altLang="en-US" sz="2800" dirty="0" smtClean="0"/>
              <a:t> 남자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촌스런 남자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뚱뚱한 남자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키 작은 남자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인기없는</a:t>
            </a:r>
            <a:r>
              <a:rPr lang="ko-KR" altLang="en-US" sz="2800" dirty="0" smtClean="0"/>
              <a:t> 남자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못생긴 남자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왜 어느 문화권에서나 아기의 주 양육자는 아빠가 아니고 엄마일까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사람들은 왜 친할머니보다 외할머니와 더 친할까</a:t>
            </a:r>
            <a:r>
              <a:rPr lang="en-US" altLang="ko-KR" sz="2800" dirty="0" smtClean="0"/>
              <a:t>? </a:t>
            </a:r>
            <a:r>
              <a:rPr lang="ko-KR" altLang="en-US" sz="2800" dirty="0" smtClean="0"/>
              <a:t>왜 고모보다 이모와 더 친할까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사람들은 왜 총이나 칼보다 뱀이나 거미를 더 무서워할까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001041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3-2. </a:t>
            </a:r>
            <a:r>
              <a:rPr lang="ko-KR" altLang="en-US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진화심리학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77962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287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3-2. </a:t>
            </a:r>
            <a:r>
              <a:rPr lang="ko-KR" altLang="en-US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진화심리학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488238" cy="584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507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44208" y="188640"/>
            <a:ext cx="202508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심리학의 </a:t>
            </a:r>
            <a:r>
              <a:rPr lang="ko-KR" altLang="en-US" sz="2800" dirty="0">
                <a:solidFill>
                  <a:srgbClr val="0070C0"/>
                </a:solidFill>
              </a:rPr>
              <a:t>태동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구조주의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structuralism) 	2) </a:t>
            </a:r>
            <a:r>
              <a:rPr lang="ko-KR" altLang="en-US" sz="2400" dirty="0"/>
              <a:t>기능주의 </a:t>
            </a:r>
            <a:r>
              <a:rPr lang="en-US" altLang="ko-KR" sz="2400" dirty="0" smtClean="0"/>
              <a:t>(functionalism)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본격적 </a:t>
            </a:r>
            <a:r>
              <a:rPr lang="ko-KR" altLang="en-US" sz="2800" dirty="0">
                <a:solidFill>
                  <a:srgbClr val="0070C0"/>
                </a:solidFill>
              </a:rPr>
              <a:t>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대두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 smtClean="0"/>
              <a:t>정신분석학</a:t>
            </a:r>
            <a:r>
              <a:rPr lang="en-US" altLang="ko-KR" sz="2400" dirty="0" smtClean="0"/>
              <a:t> 	 	2) </a:t>
            </a:r>
            <a:r>
              <a:rPr lang="ko-KR" altLang="en-US" sz="2400" dirty="0" smtClean="0"/>
              <a:t>행동주의 </a:t>
            </a:r>
            <a:endParaRPr lang="en-US" altLang="ko-KR" sz="2400" dirty="0" smtClean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err="1" smtClean="0"/>
              <a:t>동물행동학</a:t>
            </a:r>
            <a:r>
              <a:rPr lang="en-US" altLang="ko-KR" sz="2400" dirty="0" smtClean="0"/>
              <a:t> 		4) </a:t>
            </a:r>
            <a:r>
              <a:rPr lang="ko-KR" altLang="en-US" sz="2400" dirty="0" smtClean="0"/>
              <a:t>인본주의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정보처리 이론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현대 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접근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생물학적 관점 </a:t>
            </a:r>
            <a:r>
              <a:rPr lang="en-US" altLang="ko-KR" sz="2400" dirty="0" smtClean="0"/>
              <a:t> 		2) </a:t>
            </a:r>
            <a:r>
              <a:rPr lang="ko-KR" altLang="en-US" sz="2400" dirty="0" smtClean="0"/>
              <a:t>진화론적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</a:t>
            </a:r>
            <a:r>
              <a:rPr lang="en-US" altLang="ko-KR" sz="2400" dirty="0" smtClean="0">
                <a:solidFill>
                  <a:srgbClr val="C00000"/>
                </a:solidFill>
              </a:rPr>
              <a:t>3) </a:t>
            </a:r>
            <a:r>
              <a:rPr lang="ko-KR" altLang="en-US" sz="2400" dirty="0" smtClean="0">
                <a:solidFill>
                  <a:srgbClr val="C00000"/>
                </a:solidFill>
              </a:rPr>
              <a:t>사회문화적 </a:t>
            </a:r>
            <a:r>
              <a:rPr lang="ko-KR" altLang="en-US" sz="2400" dirty="0">
                <a:solidFill>
                  <a:srgbClr val="C00000"/>
                </a:solidFill>
              </a:rPr>
              <a:t>관점 </a:t>
            </a:r>
            <a:r>
              <a:rPr lang="en-US" altLang="ko-KR" sz="2400" dirty="0" smtClean="0">
                <a:solidFill>
                  <a:srgbClr val="C00000"/>
                </a:solidFill>
              </a:rPr>
              <a:t> </a:t>
            </a:r>
            <a:r>
              <a:rPr lang="en-US" altLang="ko-KR" sz="2400" dirty="0" smtClean="0"/>
              <a:t>	4) </a:t>
            </a:r>
            <a:r>
              <a:rPr lang="ko-KR" altLang="en-US" sz="2400" dirty="0" smtClean="0"/>
              <a:t>구성주의적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시스템적 </a:t>
            </a:r>
            <a:r>
              <a:rPr lang="ko-KR" altLang="en-US" sz="2400" dirty="0"/>
              <a:t>관점 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오늘날의 심리학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심리학의 </a:t>
            </a:r>
            <a:r>
              <a:rPr lang="ko-KR" altLang="en-US" sz="2400" dirty="0" smtClean="0"/>
              <a:t>정의 </a:t>
            </a:r>
            <a:r>
              <a:rPr lang="en-US" altLang="ko-KR" sz="2400" dirty="0" smtClean="0"/>
              <a:t>		2) </a:t>
            </a:r>
            <a:r>
              <a:rPr lang="ko-KR" altLang="en-US" sz="2400" dirty="0"/>
              <a:t>심리학의 하위분야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408" y="188640"/>
            <a:ext cx="8668072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3-3. </a:t>
            </a:r>
            <a:r>
              <a:rPr lang="ko-KR" altLang="en-US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</a:rPr>
              <a:t>사회문화적 접근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520" y="1124744"/>
            <a:ext cx="8496944" cy="535225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3600" dirty="0" smtClean="0">
                <a:latin typeface="Times New Roman" pitchFamily="18" charset="0"/>
                <a:cs typeface="Times New Roman" pitchFamily="18" charset="0"/>
              </a:rPr>
              <a:t>인간행동은 그가 살고 있는 독특한 </a:t>
            </a:r>
            <a:r>
              <a:rPr lang="ko-KR" altLang="en-US" sz="3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문화</a:t>
            </a:r>
            <a:r>
              <a:rPr lang="ko-KR" altLang="en-US" sz="3600" dirty="0" smtClean="0">
                <a:latin typeface="Times New Roman" pitchFamily="18" charset="0"/>
                <a:cs typeface="Times New Roman" pitchFamily="18" charset="0"/>
              </a:rPr>
              <a:t>적</a:t>
            </a:r>
            <a:r>
              <a:rPr lang="en-US" altLang="ko-KR" sz="3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3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역사</a:t>
            </a:r>
            <a:r>
              <a:rPr lang="ko-KR" altLang="en-US" sz="3600" dirty="0" smtClean="0">
                <a:latin typeface="Times New Roman" pitchFamily="18" charset="0"/>
                <a:cs typeface="Times New Roman" pitchFamily="18" charset="0"/>
              </a:rPr>
              <a:t>적 맥락에서 발현되며</a:t>
            </a:r>
            <a:r>
              <a:rPr lang="en-US" altLang="ko-KR" sz="3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3600" dirty="0" smtClean="0">
                <a:latin typeface="Times New Roman" pitchFamily="18" charset="0"/>
                <a:cs typeface="Times New Roman" pitchFamily="18" charset="0"/>
              </a:rPr>
              <a:t>이를 이해할 필요가 있다</a:t>
            </a:r>
            <a:endParaRPr lang="en-US" altLang="ko-KR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3600" dirty="0" smtClean="0">
                <a:latin typeface="Times New Roman" pitchFamily="18" charset="0"/>
                <a:cs typeface="Times New Roman" pitchFamily="18" charset="0"/>
              </a:rPr>
              <a:t>인간행동은 특정 문화권에서 이전 세대부터 전승되어진 경험에 의해 형성된다</a:t>
            </a:r>
            <a:r>
              <a:rPr lang="en-US" altLang="ko-KR" sz="3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3600" dirty="0" smtClean="0">
                <a:latin typeface="Times New Roman" pitchFamily="18" charset="0"/>
                <a:cs typeface="Times New Roman" pitchFamily="18" charset="0"/>
              </a:rPr>
              <a:t>이러한 문화적 맥락을 전체적으로 이해하지 않고는 인간심리의 본질을 이해할 수 없다</a:t>
            </a:r>
            <a:endParaRPr lang="en-US" altLang="ko-KR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42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fig2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124744"/>
            <a:ext cx="5040560" cy="496855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260648"/>
            <a:ext cx="8496944" cy="720080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3-3. </a:t>
            </a:r>
            <a:r>
              <a:rPr lang="ko-KR" altLang="en-US" sz="3600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b="1" dirty="0">
                <a:solidFill>
                  <a:srgbClr val="002060"/>
                </a:solidFill>
              </a:rPr>
              <a:t>:</a:t>
            </a:r>
            <a:r>
              <a:rPr lang="ko-KR" altLang="en-US" sz="3600" b="1" dirty="0">
                <a:solidFill>
                  <a:srgbClr val="002060"/>
                </a:solidFill>
              </a:rPr>
              <a:t> 사회문화적 접근</a:t>
            </a:r>
            <a:endParaRPr lang="ko-KR" altLang="en-US" sz="3600" dirty="0">
              <a:solidFill>
                <a:srgbClr val="0070C0"/>
              </a:solidFill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5220072" y="1412776"/>
            <a:ext cx="3672408" cy="482453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ko-KR" altLang="en-US" sz="3200" dirty="0" smtClean="0">
                <a:latin typeface="Times New Roman" pitchFamily="18" charset="0"/>
                <a:cs typeface="Times New Roman" pitchFamily="18" charset="0"/>
              </a:rPr>
              <a:t>생태학적 접근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(Ecological Perspective)</a:t>
            </a: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en-US" altLang="ko-KR" sz="3200" dirty="0" err="1" smtClean="0">
                <a:latin typeface="Times New Roman" pitchFamily="18" charset="0"/>
                <a:cs typeface="Times New Roman" pitchFamily="18" charset="0"/>
              </a:rPr>
              <a:t>Bronfenbrenner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ko-KR" altLang="en-US" sz="3200" dirty="0" smtClean="0">
                <a:latin typeface="Times New Roman" pitchFamily="18" charset="0"/>
                <a:cs typeface="Times New Roman" pitchFamily="18" charset="0"/>
              </a:rPr>
              <a:t>인간발달은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ko-KR" altLang="en-US" sz="3200" dirty="0" smtClean="0">
                <a:latin typeface="Times New Roman" pitchFamily="18" charset="0"/>
                <a:cs typeface="Times New Roman" pitchFamily="18" charset="0"/>
              </a:rPr>
              <a:t>가지 시스템에 의해서  영향을 주고받는다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endParaRPr lang="en-US" altLang="ko-KR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endParaRPr lang="en-US" altLang="ko-KR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68144" y="1421013"/>
            <a:ext cx="1656184" cy="5532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449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1-1. </a:t>
            </a:r>
            <a:r>
              <a:rPr lang="ko-KR" altLang="en-US" b="1" dirty="0">
                <a:solidFill>
                  <a:srgbClr val="002060"/>
                </a:solidFill>
              </a:rPr>
              <a:t>심리학의 역사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심리학의 태동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16013"/>
            <a:ext cx="5472608" cy="5426546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en-US" altLang="ko-KR" sz="3200" b="1" dirty="0">
                <a:solidFill>
                  <a:srgbClr val="0070C0"/>
                </a:solidFill>
              </a:rPr>
              <a:t>Edward </a:t>
            </a:r>
            <a:r>
              <a:rPr lang="en-US" altLang="ko-KR" sz="3200" b="1" dirty="0" err="1" smtClean="0">
                <a:solidFill>
                  <a:srgbClr val="0070C0"/>
                </a:solidFill>
              </a:rPr>
              <a:t>Titchener</a:t>
            </a:r>
            <a:r>
              <a:rPr lang="en-US" altLang="ko-KR" sz="3200" b="1" dirty="0" smtClean="0">
                <a:solidFill>
                  <a:srgbClr val="0070C0"/>
                </a:solidFill>
              </a:rPr>
              <a:t> (1867 </a:t>
            </a:r>
            <a:r>
              <a:rPr lang="en-US" altLang="ko-KR" sz="3200" b="1" dirty="0">
                <a:solidFill>
                  <a:srgbClr val="0070C0"/>
                </a:solidFill>
              </a:rPr>
              <a:t>– </a:t>
            </a:r>
            <a:r>
              <a:rPr lang="en-US" altLang="ko-KR" sz="3200" b="1" dirty="0" smtClean="0">
                <a:solidFill>
                  <a:srgbClr val="0070C0"/>
                </a:solidFill>
              </a:rPr>
              <a:t>1927)</a:t>
            </a:r>
          </a:p>
          <a:p>
            <a:pPr marL="807720" lvl="1" indent="-533400">
              <a:lnSpc>
                <a:spcPct val="110000"/>
              </a:lnSpc>
            </a:pPr>
            <a:r>
              <a:rPr lang="en-US" altLang="ko-KR" sz="2800" dirty="0" smtClean="0"/>
              <a:t>Wundt</a:t>
            </a:r>
            <a:r>
              <a:rPr lang="ko-KR" altLang="en-US" sz="2800" dirty="0" smtClean="0"/>
              <a:t>의 제자로 미국에 심리학을 전파한 선구자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en-US" altLang="ko-KR" sz="2800" dirty="0" smtClean="0"/>
              <a:t>“</a:t>
            </a:r>
            <a:r>
              <a:rPr lang="ko-KR" altLang="en-US" sz="2800" dirty="0" smtClean="0"/>
              <a:t>과학적 방법론</a:t>
            </a:r>
            <a:r>
              <a:rPr lang="en-US" altLang="ko-KR" sz="2800" dirty="0" smtClean="0"/>
              <a:t>” </a:t>
            </a:r>
            <a:r>
              <a:rPr lang="ko-KR" altLang="en-US" sz="2800" dirty="0" smtClean="0"/>
              <a:t>강조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특정 감각경험에 대한 자신의 생각과 감정을 체계적으로 검사함으로써 의식의 본질에 접근할 수 있다고 제안 </a:t>
            </a:r>
            <a:r>
              <a:rPr lang="ko-KR" altLang="en-US" sz="2800" dirty="0" smtClean="0"/>
              <a:t>→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84" y="1412776"/>
            <a:ext cx="3240360" cy="4554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547664" y="5733255"/>
            <a:ext cx="3816424" cy="5532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83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7504" y="1268760"/>
            <a:ext cx="8712968" cy="5328592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ko-KR" sz="28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microsystem</a:t>
            </a: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미시체계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아동과 직접 상호작용하는 즉각적 환경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부모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형제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친구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교사 등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ko-KR" sz="28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mesosystem</a:t>
            </a: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중간체계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가정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이웃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학교 등 미시체계간의 관계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ko-KR" sz="28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exosystem</a:t>
            </a: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8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외체계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친족관계나 정책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부모의 직업관련 </a:t>
            </a:r>
            <a:r>
              <a:rPr lang="ko-KR" altLang="en-US" sz="2800" dirty="0" err="1" smtClean="0">
                <a:latin typeface="Times New Roman" pitchFamily="18" charset="0"/>
                <a:cs typeface="Times New Roman" pitchFamily="18" charset="0"/>
              </a:rPr>
              <a:t>세팅등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 보다 큰 사회적 맥락 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ko-KR" sz="28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macrosystem</a:t>
            </a: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거시체계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문화적 가치나 규범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법규 등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ko-KR" sz="28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chronosystem</a:t>
            </a:r>
            <a:r>
              <a:rPr lang="en-US" altLang="ko-KR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시간체계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이러한 체계들의 효과가 시간에 따라 어떻게 재편되는가의 문제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624078" indent="-514350">
              <a:lnSpc>
                <a:spcPct val="110000"/>
              </a:lnSpc>
              <a:buFont typeface="Arial" charset="0"/>
              <a:buChar char="•"/>
            </a:pP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332656"/>
            <a:ext cx="8712968" cy="720080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3-3. </a:t>
            </a:r>
            <a:r>
              <a:rPr lang="ko-KR" altLang="en-US" sz="3600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b="1" dirty="0">
                <a:solidFill>
                  <a:srgbClr val="002060"/>
                </a:solidFill>
              </a:rPr>
              <a:t>:</a:t>
            </a:r>
            <a:r>
              <a:rPr lang="ko-KR" altLang="en-US" sz="3600" b="1" dirty="0">
                <a:solidFill>
                  <a:srgbClr val="002060"/>
                </a:solidFill>
              </a:rPr>
              <a:t> 사회문화적 접근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57384" y="2348880"/>
            <a:ext cx="1512168" cy="481263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88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39" y="260648"/>
            <a:ext cx="8659688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600" b="1" dirty="0">
                <a:solidFill>
                  <a:srgbClr val="002060"/>
                </a:solidFill>
              </a:rPr>
              <a:t>3-3. </a:t>
            </a:r>
            <a:r>
              <a:rPr lang="ko-KR" altLang="en-US" sz="3600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b="1" dirty="0">
                <a:solidFill>
                  <a:srgbClr val="002060"/>
                </a:solidFill>
              </a:rPr>
              <a:t>:</a:t>
            </a:r>
            <a:r>
              <a:rPr lang="ko-KR" altLang="en-US" sz="3600" b="1" dirty="0">
                <a:solidFill>
                  <a:srgbClr val="002060"/>
                </a:solidFill>
              </a:rPr>
              <a:t> 사회문화적 접근</a:t>
            </a:r>
            <a:endParaRPr lang="ko-KR" altLang="en-US" sz="3600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99603" y="980728"/>
            <a:ext cx="8636124" cy="535453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문화에 따라 인간 행동은 어떻게 영향을 받는가</a:t>
            </a:r>
            <a:r>
              <a:rPr lang="en-US" altLang="ko-KR" sz="32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사람들의 가치와 믿음은 어떻게 인간 행동에 영향을 미칠 수 있는가</a:t>
            </a:r>
            <a:r>
              <a:rPr lang="en-US" altLang="ko-KR" sz="32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매스컴은 어떠한 경로로 개인의 행동에 영향을 미치는가</a:t>
            </a:r>
            <a:r>
              <a:rPr lang="en-US" altLang="ko-KR" sz="32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가족과 학교는 어떻게 서로 상호작용하여 개인의 적응에 영향을 미치는가</a:t>
            </a:r>
            <a:r>
              <a:rPr lang="en-US" altLang="ko-KR" sz="32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가족과 또래는 어떻게 인간발달에 영향을 미치는가</a:t>
            </a:r>
            <a:r>
              <a:rPr lang="en-US" altLang="ko-KR" sz="3200" dirty="0" smtClean="0"/>
              <a:t>?</a:t>
            </a:r>
          </a:p>
          <a:p>
            <a:pPr marL="0" indent="0">
              <a:lnSpc>
                <a:spcPct val="110000"/>
              </a:lnSpc>
              <a:buFont typeface="Wingdings 2"/>
              <a:buNone/>
            </a:pP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3266569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639762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3-3. </a:t>
            </a:r>
            <a:r>
              <a:rPr lang="ko-KR" altLang="en-US" sz="3600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b="1" dirty="0">
                <a:solidFill>
                  <a:srgbClr val="002060"/>
                </a:solidFill>
              </a:rPr>
              <a:t>:</a:t>
            </a:r>
            <a:r>
              <a:rPr lang="ko-KR" altLang="en-US" sz="3600" b="1" dirty="0">
                <a:solidFill>
                  <a:srgbClr val="002060"/>
                </a:solidFill>
              </a:rPr>
              <a:t> 사회문화적 접근</a:t>
            </a:r>
            <a:endParaRPr lang="ko-KR" altLang="ko-KR" sz="3600" b="1" dirty="0">
              <a:solidFill>
                <a:srgbClr val="002060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763000" cy="5945088"/>
          </a:xfrm>
        </p:spPr>
        <p:txBody>
          <a:bodyPr>
            <a:noAutofit/>
          </a:bodyPr>
          <a:lstStyle/>
          <a:p>
            <a:r>
              <a:rPr lang="en-US" altLang="ko-KR" sz="3600" dirty="0">
                <a:latin typeface="Times New Roman" pitchFamily="18" charset="0"/>
                <a:cs typeface="Times New Roman" pitchFamily="18" charset="0"/>
              </a:rPr>
              <a:t>Hopkins and </a:t>
            </a:r>
            <a:r>
              <a:rPr lang="en-US" altLang="ko-KR" sz="3600" dirty="0" err="1">
                <a:latin typeface="Times New Roman" pitchFamily="18" charset="0"/>
                <a:cs typeface="Times New Roman" pitchFamily="18" charset="0"/>
              </a:rPr>
              <a:t>Westra</a:t>
            </a:r>
            <a:r>
              <a:rPr lang="en-US" altLang="ko-KR" sz="3600" dirty="0">
                <a:latin typeface="Times New Roman" pitchFamily="18" charset="0"/>
                <a:cs typeface="Times New Roman" pitchFamily="18" charset="0"/>
              </a:rPr>
              <a:t> (1988, 1990)</a:t>
            </a:r>
          </a:p>
          <a:p>
            <a:pPr lvl="1"/>
            <a:r>
              <a:rPr lang="ko-KR" altLang="en-US" sz="3400" dirty="0" smtClean="0">
                <a:latin typeface="Times New Roman" pitchFamily="18" charset="0"/>
                <a:cs typeface="Times New Roman" pitchFamily="18" charset="0"/>
              </a:rPr>
              <a:t>유럽 엄마들의 믿음</a:t>
            </a:r>
            <a:endParaRPr lang="en-US" altLang="ko-KR" sz="3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sz="3000" dirty="0" smtClean="0">
                <a:latin typeface="Times New Roman" pitchFamily="18" charset="0"/>
                <a:cs typeface="Times New Roman" pitchFamily="18" charset="0"/>
              </a:rPr>
              <a:t>아기들의 운동발달은 생물학적 성숙에 의해 규정된다</a:t>
            </a:r>
            <a:endParaRPr lang="en-US" altLang="ko-KR" sz="30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sz="3000" dirty="0" smtClean="0">
                <a:latin typeface="Times New Roman" pitchFamily="18" charset="0"/>
                <a:cs typeface="Times New Roman" pitchFamily="18" charset="0"/>
              </a:rPr>
              <a:t>아기들은 당연히 걷기 전에 기어 다닌다</a:t>
            </a:r>
            <a:endParaRPr lang="en-US" altLang="ko-KR" sz="3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sz="3400" dirty="0" smtClean="0">
                <a:latin typeface="Times New Roman" pitchFamily="18" charset="0"/>
                <a:cs typeface="Times New Roman" pitchFamily="18" charset="0"/>
              </a:rPr>
              <a:t>자메이카와 말리 엄마들의 믿음</a:t>
            </a:r>
            <a:endParaRPr lang="en-US" altLang="ko-KR" sz="34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sz="3000" dirty="0" smtClean="0">
                <a:latin typeface="Times New Roman" pitchFamily="18" charset="0"/>
                <a:cs typeface="Times New Roman" pitchFamily="18" charset="0"/>
              </a:rPr>
              <a:t>아기들의 운동발달은 연습이 필요하다</a:t>
            </a:r>
            <a:endParaRPr lang="en-US" altLang="ko-KR" sz="30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sz="3000" dirty="0" smtClean="0">
                <a:latin typeface="Times New Roman" pitchFamily="18" charset="0"/>
                <a:cs typeface="Times New Roman" pitchFamily="18" charset="0"/>
              </a:rPr>
              <a:t>인간은 두발로 걸어야 하며 네발로 기는 것은 바람직하지 못한 경향이다 </a:t>
            </a:r>
            <a:r>
              <a:rPr lang="en-US" altLang="ko-KR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000" dirty="0" smtClean="0">
                <a:latin typeface="Times New Roman" pitchFamily="18" charset="0"/>
                <a:cs typeface="Times New Roman" pitchFamily="18" charset="0"/>
              </a:rPr>
              <a:t>“Only </a:t>
            </a:r>
            <a:r>
              <a:rPr lang="en-US" altLang="ko-KR" sz="3000" dirty="0">
                <a:latin typeface="Times New Roman" pitchFamily="18" charset="0"/>
                <a:cs typeface="Times New Roman" pitchFamily="18" charset="0"/>
              </a:rPr>
              <a:t>animals move on all </a:t>
            </a:r>
            <a:r>
              <a:rPr lang="en-US" altLang="ko-KR" sz="3000" dirty="0" smtClean="0">
                <a:latin typeface="Times New Roman" pitchFamily="18" charset="0"/>
                <a:cs typeface="Times New Roman" pitchFamily="18" charset="0"/>
              </a:rPr>
              <a:t>fours!” </a:t>
            </a:r>
          </a:p>
        </p:txBody>
      </p:sp>
    </p:spTree>
    <p:extLst>
      <p:ext uri="{BB962C8B-B14F-4D97-AF65-F5344CB8AC3E}">
        <p14:creationId xmlns:p14="http://schemas.microsoft.com/office/powerpoint/2010/main" val="283116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639762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3-3. </a:t>
            </a:r>
            <a:r>
              <a:rPr lang="ko-KR" altLang="en-US" sz="3600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b="1" dirty="0">
                <a:solidFill>
                  <a:srgbClr val="002060"/>
                </a:solidFill>
              </a:rPr>
              <a:t>:</a:t>
            </a:r>
            <a:r>
              <a:rPr lang="ko-KR" altLang="en-US" sz="3600" b="1" dirty="0">
                <a:solidFill>
                  <a:srgbClr val="002060"/>
                </a:solidFill>
              </a:rPr>
              <a:t> 사회문화적 접근</a:t>
            </a:r>
            <a:endParaRPr lang="ko-KR" altLang="ko-KR" sz="3600" b="1" dirty="0">
              <a:solidFill>
                <a:srgbClr val="002060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74804"/>
            <a:ext cx="3962400" cy="6006995"/>
          </a:xfrm>
        </p:spPr>
        <p:txBody>
          <a:bodyPr>
            <a:noAutofit/>
          </a:bodyPr>
          <a:lstStyle/>
          <a:p>
            <a:pPr marL="274320" lvl="1" indent="-274320">
              <a:lnSpc>
                <a:spcPct val="11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이러한 믿음 때문에 자메이카와 말리 엄마들은 아기들에게 적극적인 마사지를 실시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자메이카 아기들과 말리 아기들은 유럽 아기들보다 더 이른 시기에 걷기 시작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0%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의 유럽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아기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25%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의 자메이카 아기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60%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의 말리 아기들은 기지 않고 바로 걸음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852865"/>
            <a:ext cx="4800600" cy="581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694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44208" y="188640"/>
            <a:ext cx="202508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심리학의 </a:t>
            </a:r>
            <a:r>
              <a:rPr lang="ko-KR" altLang="en-US" sz="2800" dirty="0">
                <a:solidFill>
                  <a:srgbClr val="0070C0"/>
                </a:solidFill>
              </a:rPr>
              <a:t>태동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구조주의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structuralism) 	2) </a:t>
            </a:r>
            <a:r>
              <a:rPr lang="ko-KR" altLang="en-US" sz="2400" dirty="0"/>
              <a:t>기능주의 </a:t>
            </a:r>
            <a:r>
              <a:rPr lang="en-US" altLang="ko-KR" sz="2400" dirty="0" smtClean="0"/>
              <a:t>(functionalism)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본격적 </a:t>
            </a:r>
            <a:r>
              <a:rPr lang="ko-KR" altLang="en-US" sz="2800" dirty="0">
                <a:solidFill>
                  <a:srgbClr val="0070C0"/>
                </a:solidFill>
              </a:rPr>
              <a:t>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대두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 smtClean="0"/>
              <a:t>정신분석학</a:t>
            </a:r>
            <a:r>
              <a:rPr lang="en-US" altLang="ko-KR" sz="2400" dirty="0" smtClean="0"/>
              <a:t> 	 	2) </a:t>
            </a:r>
            <a:r>
              <a:rPr lang="ko-KR" altLang="en-US" sz="2400" dirty="0" smtClean="0"/>
              <a:t>행동주의 </a:t>
            </a:r>
            <a:endParaRPr lang="en-US" altLang="ko-KR" sz="2400" dirty="0" smtClean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err="1" smtClean="0"/>
              <a:t>동물행동학</a:t>
            </a:r>
            <a:r>
              <a:rPr lang="en-US" altLang="ko-KR" sz="2400" dirty="0" smtClean="0"/>
              <a:t> 		4) </a:t>
            </a:r>
            <a:r>
              <a:rPr lang="ko-KR" altLang="en-US" sz="2400" dirty="0" smtClean="0"/>
              <a:t>인본주의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정보처리 이론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현대 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접근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생물학적 관점 </a:t>
            </a:r>
            <a:r>
              <a:rPr lang="en-US" altLang="ko-KR" sz="2400" dirty="0" smtClean="0"/>
              <a:t> 		2) </a:t>
            </a:r>
            <a:r>
              <a:rPr lang="ko-KR" altLang="en-US" sz="2400" dirty="0" smtClean="0"/>
              <a:t>진화론적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smtClean="0"/>
              <a:t>사회문화적 </a:t>
            </a:r>
            <a:r>
              <a:rPr lang="ko-KR" altLang="en-US" sz="2400" dirty="0"/>
              <a:t>관점 </a:t>
            </a:r>
            <a:r>
              <a:rPr lang="en-US" altLang="ko-KR" sz="2400" dirty="0" smtClean="0"/>
              <a:t> 	</a:t>
            </a:r>
            <a:r>
              <a:rPr lang="en-US" altLang="ko-KR" sz="2400" dirty="0" smtClean="0">
                <a:solidFill>
                  <a:srgbClr val="C00000"/>
                </a:solidFill>
              </a:rPr>
              <a:t>4) </a:t>
            </a:r>
            <a:r>
              <a:rPr lang="ko-KR" altLang="en-US" sz="2400" dirty="0" smtClean="0">
                <a:solidFill>
                  <a:srgbClr val="C00000"/>
                </a:solidFill>
              </a:rPr>
              <a:t>구성주의적 관점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시스템적 </a:t>
            </a:r>
            <a:r>
              <a:rPr lang="ko-KR" altLang="en-US" sz="2400" dirty="0"/>
              <a:t>관점 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오늘날의 심리학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심리학의 </a:t>
            </a:r>
            <a:r>
              <a:rPr lang="ko-KR" altLang="en-US" sz="2400" dirty="0" smtClean="0"/>
              <a:t>정의 </a:t>
            </a:r>
            <a:r>
              <a:rPr lang="en-US" altLang="ko-KR" sz="2400" dirty="0" smtClean="0"/>
              <a:t>		2) </a:t>
            </a:r>
            <a:r>
              <a:rPr lang="ko-KR" altLang="en-US" sz="2400" dirty="0"/>
              <a:t>심리학의 하위분야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603" y="260648"/>
            <a:ext cx="853092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3-4. </a:t>
            </a:r>
            <a:r>
              <a:rPr lang="ko-KR" altLang="en-US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</a:rPr>
              <a:t>구성주의적 접근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9603" y="1242814"/>
            <a:ext cx="5452517" cy="535453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인간은 세상의 정보를 단순히 받아들이지 않는다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지식은 실제의 모사가 아니다 </a:t>
            </a:r>
            <a:r>
              <a:rPr lang="en-US" altLang="ko-KR" sz="3200" i="1" dirty="0">
                <a:latin typeface="Times New Roman" pitchFamily="18" charset="0"/>
                <a:cs typeface="Times New Roman" pitchFamily="18" charset="0"/>
              </a:rPr>
              <a:t>Knowledge is not a copy of reality 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(Piaget, 1964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인간은 적극적으로 자신 안의 지식을 </a:t>
            </a:r>
            <a:r>
              <a:rPr lang="ko-KR" altLang="en-US" sz="3200" dirty="0" smtClean="0">
                <a:solidFill>
                  <a:srgbClr val="C00000"/>
                </a:solidFill>
              </a:rPr>
              <a:t>구성</a:t>
            </a:r>
            <a:r>
              <a:rPr lang="en-US" altLang="ko-KR" sz="3200" dirty="0" smtClean="0">
                <a:solidFill>
                  <a:srgbClr val="C00000"/>
                </a:solidFill>
              </a:rPr>
              <a:t>(construct)</a:t>
            </a:r>
            <a:r>
              <a:rPr lang="ko-KR" altLang="en-US" sz="3200" dirty="0" smtClean="0"/>
              <a:t>함으로써 세상을 이해한다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143000"/>
            <a:ext cx="304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94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092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3-4. </a:t>
            </a:r>
            <a:r>
              <a:rPr lang="ko-KR" altLang="en-US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구성주의적 접근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9779" y="980728"/>
            <a:ext cx="8636124" cy="535453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인간은 어떻게 세상에 대한 지식을 만들어 가는가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인간은 세상을 같은 방식으로 구성하는가 혹은 다른 방식으로 이해하는가</a:t>
            </a:r>
            <a:r>
              <a:rPr lang="en-US" altLang="ko-KR" sz="2800" dirty="0" smtClean="0"/>
              <a:t>? </a:t>
            </a:r>
            <a:r>
              <a:rPr lang="ko-KR" altLang="en-US" sz="2800" dirty="0" smtClean="0"/>
              <a:t>만약 다른 방식으로 이해한다면 왜 그러한가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같은 경험을 하더라도 개인의 해석이 달라지는 이유는 어디에서 있는가</a:t>
            </a:r>
            <a:r>
              <a:rPr lang="en-US" altLang="ko-KR" sz="2800" dirty="0" smtClean="0"/>
              <a:t>? </a:t>
            </a:r>
            <a:r>
              <a:rPr lang="ko-KR" altLang="en-US" sz="2800" dirty="0" smtClean="0"/>
              <a:t>그 다른 해석에 따라 미래의 개인의 적응은 어떻게 달라지는가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세상을 이해하는 개인의 구성을 어떠한 틀로써 이해하는 것이 가장 적절한가</a:t>
            </a:r>
            <a:r>
              <a:rPr lang="en-US" altLang="ko-KR" sz="2800" dirty="0" smtClean="0"/>
              <a:t>?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정신병리를 호소하는 사람들은 세상의 정보를 어떻게 해석하는가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62739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092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3-4. </a:t>
            </a:r>
            <a:r>
              <a:rPr lang="ko-KR" altLang="en-US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구성주의적 접근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908720"/>
            <a:ext cx="8780140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하늘은 왜 파란가</a:t>
            </a:r>
            <a:r>
              <a:rPr lang="en-US" altLang="ko-KR" sz="2800" dirty="0" smtClean="0"/>
              <a:t>?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정답</a:t>
            </a:r>
            <a:r>
              <a:rPr lang="en-US" altLang="ko-KR" dirty="0" smtClean="0"/>
              <a:t>: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빛은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대기권을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통과하면서 산란하게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되는데 단파는 산란 양이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장파보다 더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많기 때문에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그 파장이 더 잘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보임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위의 정답을 몰랐을 때 성인의 답변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1082040" lvl="2" indent="-533400">
              <a:lnSpc>
                <a:spcPct val="11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전공이 아니라서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..” 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잘 모르겠습니다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위의 정답을 몰랐을 때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아동의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답변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1082040" lvl="2" indent="-533400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매우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자신 있게 오답을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말함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하늘색이 그런 색이니까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구성주의자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Piaget)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에 따르면 이러한 다른 유형의 답변이 나오는 이유는 성인과 아동이 </a:t>
            </a:r>
            <a:r>
              <a:rPr lang="ko-KR" alt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질적으로 다른 구조로 세상에 대한 이해를 구성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하고 있기 때문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발달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Chapter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에서 다시 자세히 다룸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043921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44208" y="188640"/>
            <a:ext cx="202508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심리학의 </a:t>
            </a:r>
            <a:r>
              <a:rPr lang="ko-KR" altLang="en-US" sz="2800" dirty="0">
                <a:solidFill>
                  <a:srgbClr val="0070C0"/>
                </a:solidFill>
              </a:rPr>
              <a:t>태동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구조주의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structuralism) 	2) </a:t>
            </a:r>
            <a:r>
              <a:rPr lang="ko-KR" altLang="en-US" sz="2400" dirty="0"/>
              <a:t>기능주의 </a:t>
            </a:r>
            <a:r>
              <a:rPr lang="en-US" altLang="ko-KR" sz="2400" dirty="0" smtClean="0"/>
              <a:t>(functionalism)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본격적 </a:t>
            </a:r>
            <a:r>
              <a:rPr lang="ko-KR" altLang="en-US" sz="2800" dirty="0">
                <a:solidFill>
                  <a:srgbClr val="0070C0"/>
                </a:solidFill>
              </a:rPr>
              <a:t>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대두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 smtClean="0"/>
              <a:t>정신분석학</a:t>
            </a:r>
            <a:r>
              <a:rPr lang="en-US" altLang="ko-KR" sz="2400" dirty="0" smtClean="0"/>
              <a:t> 	 	2) </a:t>
            </a:r>
            <a:r>
              <a:rPr lang="ko-KR" altLang="en-US" sz="2400" dirty="0" smtClean="0"/>
              <a:t>행동주의 </a:t>
            </a:r>
            <a:endParaRPr lang="en-US" altLang="ko-KR" sz="2400" dirty="0" smtClean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err="1" smtClean="0"/>
              <a:t>동물행동학</a:t>
            </a:r>
            <a:r>
              <a:rPr lang="en-US" altLang="ko-KR" sz="2400" dirty="0" smtClean="0"/>
              <a:t> 		4) </a:t>
            </a:r>
            <a:r>
              <a:rPr lang="ko-KR" altLang="en-US" sz="2400" dirty="0" smtClean="0"/>
              <a:t>인본주의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정보처리 이론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현대 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접근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생물학적 관점 </a:t>
            </a:r>
            <a:r>
              <a:rPr lang="en-US" altLang="ko-KR" sz="2400" dirty="0" smtClean="0"/>
              <a:t> 		2) </a:t>
            </a:r>
            <a:r>
              <a:rPr lang="ko-KR" altLang="en-US" sz="2400" dirty="0" smtClean="0"/>
              <a:t>진화론적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smtClean="0"/>
              <a:t>사회문화적 </a:t>
            </a:r>
            <a:r>
              <a:rPr lang="ko-KR" altLang="en-US" sz="2400" dirty="0"/>
              <a:t>관점 </a:t>
            </a:r>
            <a:r>
              <a:rPr lang="en-US" altLang="ko-KR" sz="2400" dirty="0" smtClean="0"/>
              <a:t> 	4) </a:t>
            </a:r>
            <a:r>
              <a:rPr lang="ko-KR" altLang="en-US" sz="2400" dirty="0" smtClean="0"/>
              <a:t>구성주의적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</a:t>
            </a:r>
            <a:r>
              <a:rPr lang="en-US" altLang="ko-KR" sz="2400" dirty="0" smtClean="0">
                <a:solidFill>
                  <a:srgbClr val="C00000"/>
                </a:solidFill>
              </a:rPr>
              <a:t>5) </a:t>
            </a:r>
            <a:r>
              <a:rPr lang="ko-KR" altLang="en-US" sz="2400" dirty="0" smtClean="0">
                <a:solidFill>
                  <a:srgbClr val="C00000"/>
                </a:solidFill>
              </a:rPr>
              <a:t>시스템적 </a:t>
            </a:r>
            <a:r>
              <a:rPr lang="ko-KR" altLang="en-US" sz="2400" dirty="0">
                <a:solidFill>
                  <a:srgbClr val="C00000"/>
                </a:solidFill>
              </a:rPr>
              <a:t>관점 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4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>
                <a:solidFill>
                  <a:srgbClr val="0070C0"/>
                </a:solidFill>
              </a:rPr>
              <a:t>오늘날의 심리학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심리학의 </a:t>
            </a:r>
            <a:r>
              <a:rPr lang="ko-KR" altLang="en-US" sz="2400" dirty="0" smtClean="0"/>
              <a:t>정의 </a:t>
            </a:r>
            <a:r>
              <a:rPr lang="en-US" altLang="ko-KR" sz="2400" dirty="0" smtClean="0"/>
              <a:t>		2) </a:t>
            </a:r>
            <a:r>
              <a:rPr lang="ko-KR" altLang="en-US" sz="2400" dirty="0"/>
              <a:t>심리학의 하위분야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4563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44016" y="764704"/>
            <a:ext cx="8748464" cy="5976664"/>
          </a:xfrm>
        </p:spPr>
        <p:txBody>
          <a:bodyPr>
            <a:noAutofit/>
          </a:bodyPr>
          <a:lstStyle/>
          <a:p>
            <a:pPr marL="452628" indent="-342900"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인간의 행동에는 수많은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요인이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작용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452628" indent="-342900"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인간의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몸은 생물학적 </a:t>
            </a:r>
            <a:r>
              <a:rPr lang="ko-KR" alt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시스템의 </a:t>
            </a:r>
            <a:r>
              <a:rPr lang="ko-KR" alt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복합체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로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그 안에는 다양한 시스템이 존재 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근육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뼈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신경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지각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정서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성격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..)</a:t>
            </a:r>
            <a:endParaRPr lang="en-US" altLang="ko-KR" sz="2800" dirty="0">
              <a:latin typeface="Times New Roman" pitchFamily="18" charset="0"/>
              <a:cs typeface="Times New Roman" pitchFamily="18" charset="0"/>
            </a:endParaRPr>
          </a:p>
          <a:p>
            <a:pPr marL="452628" indent="-342900"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이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시스템은 역시 더 큰 시스템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즉 문화나 사회적 시스템 안에서 작동</a:t>
            </a:r>
          </a:p>
          <a:p>
            <a:pPr marL="452628" indent="-342900"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인간은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신경과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신체</a:t>
            </a:r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그리고 사회 시스템간의 연속적인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대화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로 이해해야 한다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한 </a:t>
            </a:r>
            <a:r>
              <a:rPr lang="ko-KR" altLang="en-US" sz="2800" dirty="0">
                <a:latin typeface="Times New Roman" pitchFamily="18" charset="0"/>
                <a:cs typeface="Times New Roman" pitchFamily="18" charset="0"/>
              </a:rPr>
              <a:t>분야에서의 성장과 기술획득은 다른 곳에 영향을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주어 전체 시스템에 영향을 미친다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452628" indent="-342900"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여러 다른 심리적 영역을 하나의 변화하는 시스템의 부분으로 이해할 필요가 있다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260648"/>
            <a:ext cx="8496944" cy="504056"/>
          </a:xfrm>
        </p:spPr>
        <p:txBody>
          <a:bodyPr>
            <a:noAutofit/>
          </a:bodyPr>
          <a:lstStyle/>
          <a:p>
            <a:r>
              <a:rPr lang="en-US" altLang="ko-KR" sz="3600" b="1" dirty="0" smtClean="0">
                <a:solidFill>
                  <a:srgbClr val="002060"/>
                </a:solidFill>
              </a:rPr>
              <a:t>3-5. </a:t>
            </a:r>
            <a:r>
              <a:rPr lang="ko-KR" altLang="en-US" sz="3600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b="1" dirty="0">
                <a:solidFill>
                  <a:srgbClr val="002060"/>
                </a:solidFill>
              </a:rPr>
              <a:t>:</a:t>
            </a:r>
            <a:r>
              <a:rPr lang="ko-KR" altLang="en-US" sz="3600" b="1" dirty="0">
                <a:solidFill>
                  <a:srgbClr val="002060"/>
                </a:solidFill>
              </a:rPr>
              <a:t> </a:t>
            </a:r>
            <a:r>
              <a:rPr lang="ko-KR" altLang="en-US" sz="3600" b="1" dirty="0" smtClean="0">
                <a:solidFill>
                  <a:srgbClr val="002060"/>
                </a:solidFill>
              </a:rPr>
              <a:t>시스</a:t>
            </a:r>
            <a:r>
              <a:rPr lang="ko-KR" altLang="en-US" sz="3600" b="1" dirty="0">
                <a:solidFill>
                  <a:srgbClr val="002060"/>
                </a:solidFill>
              </a:rPr>
              <a:t>템</a:t>
            </a:r>
            <a:r>
              <a:rPr lang="ko-KR" altLang="en-US" sz="3600" b="1" dirty="0" smtClean="0">
                <a:solidFill>
                  <a:srgbClr val="002060"/>
                </a:solidFill>
              </a:rPr>
              <a:t>적 </a:t>
            </a:r>
            <a:r>
              <a:rPr lang="ko-KR" altLang="en-US" sz="3600" b="1" dirty="0">
                <a:solidFill>
                  <a:srgbClr val="002060"/>
                </a:solidFill>
              </a:rPr>
              <a:t>접근</a:t>
            </a:r>
            <a:endParaRPr lang="ko-KR" altLang="en-US" sz="36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3817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  <p:pic>
        <p:nvPicPr>
          <p:cNvPr id="9220" name="Picture 4" descr="Shahzad_Ros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-36512" y="836712"/>
            <a:ext cx="6984776" cy="2376264"/>
          </a:xfrm>
        </p:spPr>
        <p:txBody>
          <a:bodyPr>
            <a:noAutofit/>
          </a:bodyPr>
          <a:lstStyle/>
          <a:p>
            <a:pPr marL="452628" indent="-342900">
              <a:lnSpc>
                <a:spcPct val="110000"/>
              </a:lnSpc>
            </a:pPr>
            <a:r>
              <a:rPr lang="ko-KR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역동체계이론 </a:t>
            </a:r>
            <a:r>
              <a:rPr lang="en-US" altLang="ko-KR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(Dynamic System Theory)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하나의 발달영역에서의 변화는 전체 시스템에 영향을 미쳐 재조직화를 야기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260648"/>
            <a:ext cx="8496944" cy="504056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3-5. </a:t>
            </a:r>
            <a:r>
              <a:rPr lang="ko-KR" altLang="en-US" sz="3600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b="1" dirty="0">
                <a:solidFill>
                  <a:srgbClr val="002060"/>
                </a:solidFill>
              </a:rPr>
              <a:t>:</a:t>
            </a:r>
            <a:r>
              <a:rPr lang="ko-KR" altLang="en-US" sz="3600" b="1" dirty="0">
                <a:solidFill>
                  <a:srgbClr val="002060"/>
                </a:solidFill>
              </a:rPr>
              <a:t> 시스템적 접근</a:t>
            </a:r>
            <a:endParaRPr lang="ko-KR" altLang="en-US" sz="36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47" y="980728"/>
            <a:ext cx="2032683" cy="2736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내용 개체 틀 1"/>
          <p:cNvSpPr txBox="1">
            <a:spLocks/>
          </p:cNvSpPr>
          <p:nvPr/>
        </p:nvSpPr>
        <p:spPr>
          <a:xfrm>
            <a:off x="251520" y="2348880"/>
            <a:ext cx="8619810" cy="424847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10000"/>
              </a:lnSpc>
              <a:buNone/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학교에서 좋은 시험성적을 받은 아동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lnSpc>
                <a:spcPct val="110000"/>
              </a:lnSpc>
              <a:buNone/>
            </a:pPr>
            <a:r>
              <a:rPr lang="ko-KR" altLang="en-US" sz="2800" dirty="0" smtClean="0"/>
              <a:t>  →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교사가 평소보다 더 관심을 가짐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lnSpc>
                <a:spcPct val="110000"/>
              </a:lnSpc>
              <a:buNone/>
            </a:pPr>
            <a:r>
              <a:rPr lang="ko-KR" altLang="en-US" sz="2800" dirty="0" smtClean="0"/>
              <a:t>  → 교사의 관심에 기분이 좋아짐</a:t>
            </a:r>
            <a:endParaRPr lang="en-US" altLang="ko-KR" sz="2800" dirty="0" smtClean="0"/>
          </a:p>
          <a:p>
            <a:pPr marL="109728" indent="0">
              <a:lnSpc>
                <a:spcPct val="110000"/>
              </a:lnSpc>
              <a:buNone/>
            </a:pPr>
            <a:r>
              <a:rPr lang="ko-KR" altLang="en-US" sz="2800" dirty="0" smtClean="0"/>
              <a:t>  → 기분이 좋아져서 가정에서 부모와의 대화에 더욱  </a:t>
            </a:r>
            <a:endParaRPr lang="en-US" altLang="ko-KR" sz="2800" dirty="0" smtClean="0"/>
          </a:p>
          <a:p>
            <a:pPr marL="109728" indent="0">
              <a:lnSpc>
                <a:spcPct val="110000"/>
              </a:lnSpc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   </a:t>
            </a:r>
            <a:r>
              <a:rPr lang="ko-KR" altLang="en-US" sz="2800" dirty="0" smtClean="0"/>
              <a:t>능동적으로 참가</a:t>
            </a:r>
            <a:endParaRPr lang="en-US" altLang="ko-KR" sz="2800" dirty="0" smtClean="0"/>
          </a:p>
          <a:p>
            <a:pPr marL="109728" indent="0">
              <a:lnSpc>
                <a:spcPct val="110000"/>
              </a:lnSpc>
              <a:buNone/>
            </a:pPr>
            <a:r>
              <a:rPr lang="ko-KR" altLang="en-US" sz="2800" dirty="0" smtClean="0"/>
              <a:t>  →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부모와의 대화의 증가가 인지발달을 촉진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lnSpc>
                <a:spcPct val="110000"/>
              </a:lnSpc>
              <a:buNone/>
            </a:pPr>
            <a:r>
              <a:rPr lang="ko-KR" altLang="en-US" sz="2800" dirty="0" smtClean="0"/>
              <a:t>  → 인지발달이 촉진되어 다음 시험 성적이 더 좋아짐</a:t>
            </a:r>
            <a:endParaRPr lang="en-US" altLang="ko-KR" sz="2800" dirty="0" smtClean="0"/>
          </a:p>
          <a:p>
            <a:pPr marL="109728" indent="0">
              <a:lnSpc>
                <a:spcPct val="110000"/>
              </a:lnSpc>
              <a:buNone/>
            </a:pPr>
            <a:r>
              <a:rPr lang="ko-KR" altLang="en-US" sz="2800" dirty="0" smtClean="0"/>
              <a:t>  → 성적이 더 좋아지니까 교사가 더 관심을</a:t>
            </a:r>
            <a:r>
              <a:rPr lang="en-US" altLang="ko-KR" sz="2800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89129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3-5. </a:t>
            </a:r>
            <a:r>
              <a:rPr lang="ko-KR" altLang="en-US" b="1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시스템적 접근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9603" y="908720"/>
            <a:ext cx="8636124" cy="568863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인간의 행동에 영향을 미치는 수많은 요인들은 어떻게 연결되어 있는가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사회적 요인과 유전적 요인은 어떻게 상호관련성을 가지는가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인간이 걷기 위해서 필요한 요소들은 무엇인가</a:t>
            </a:r>
            <a:r>
              <a:rPr lang="en-US" altLang="ko-KR" sz="2800" dirty="0" smtClean="0"/>
              <a:t>? </a:t>
            </a:r>
            <a:r>
              <a:rPr lang="ko-KR" altLang="en-US" sz="2800" dirty="0" smtClean="0"/>
              <a:t>그리고 그 요소들은 어떻게 작용하는가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인간이 보기 위해서 필요한 요소들은 무엇인가</a:t>
            </a:r>
            <a:r>
              <a:rPr lang="en-US" altLang="ko-KR" sz="2800" dirty="0" smtClean="0"/>
              <a:t>? </a:t>
            </a:r>
            <a:r>
              <a:rPr lang="ko-KR" altLang="en-US" sz="2800" dirty="0" smtClean="0"/>
              <a:t>그리고 그 요소들은 어떻게 작용하는가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만약 한 요소의 변화가 일어나면 다른 요소들은 어떻게 영향을 받고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전체 유기체는 어떻게 되는가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702749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8438"/>
            <a:ext cx="8458200" cy="639762"/>
          </a:xfrm>
        </p:spPr>
        <p:txBody>
          <a:bodyPr>
            <a:noAutofit/>
          </a:bodyPr>
          <a:lstStyle/>
          <a:p>
            <a:r>
              <a:rPr lang="en-US" altLang="ko-KR" sz="3600" dirty="0">
                <a:solidFill>
                  <a:srgbClr val="002060"/>
                </a:solidFill>
              </a:rPr>
              <a:t>3-5. </a:t>
            </a:r>
            <a:r>
              <a:rPr lang="ko-KR" altLang="en-US" sz="3600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sz="3600" dirty="0">
                <a:solidFill>
                  <a:srgbClr val="002060"/>
                </a:solidFill>
              </a:rPr>
              <a:t>:</a:t>
            </a:r>
            <a:r>
              <a:rPr lang="ko-KR" altLang="en-US" sz="3600" dirty="0">
                <a:solidFill>
                  <a:srgbClr val="002060"/>
                </a:solidFill>
              </a:rPr>
              <a:t> 시스템적 접근</a:t>
            </a:r>
            <a:endParaRPr lang="ko-KR" altLang="ko-KR" sz="3600" dirty="0">
              <a:solidFill>
                <a:srgbClr val="002060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73968"/>
            <a:ext cx="8763000" cy="58674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높이에 대한 두려움은 아이의 운동발달과 관련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잘 기어 다니는 아이는 시각절벽에서 높은 곳에 대한 두려움을 보이는 반면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막 기어 다니기 시작한 아이는 높은 곳에 대한 두려움을 보이지 않음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막 기어 다니기 시작한 아이는 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‘Moving Room’</a:t>
            </a: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의 착시효과에 큰 반응을 보이지 않음</a:t>
            </a:r>
            <a:endParaRPr lang="en-US" altLang="ko-KR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2800" dirty="0" smtClean="0">
                <a:latin typeface="Times New Roman" pitchFamily="18" charset="0"/>
                <a:cs typeface="Times New Roman" pitchFamily="18" charset="0"/>
              </a:rPr>
              <a:t>왜</a:t>
            </a:r>
            <a:r>
              <a:rPr lang="en-US" altLang="ko-KR" sz="28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Joe Campos (1996)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 따르면 높이에 대한 두려움은 생물학적으로 타고나는 것이 아니라 운동경험이 필요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운동을 통해 아이는 자신의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주변시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(peripheral visions)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로 들어오는 정보에 더욱 민감해지고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 경험이 축적되어야 높이에 대한 정확한 해석과 이를 통한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건전한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두려움이 발달된다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320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8438"/>
            <a:ext cx="8458200" cy="639762"/>
          </a:xfrm>
        </p:spPr>
        <p:txBody>
          <a:bodyPr>
            <a:no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</a:rPr>
              <a:t>시각절벽 </a:t>
            </a:r>
            <a:r>
              <a:rPr lang="en-US" altLang="ko-KR" b="1" dirty="0" smtClean="0">
                <a:solidFill>
                  <a:srgbClr val="002060"/>
                </a:solidFill>
              </a:rPr>
              <a:t>(Visual Cliff)</a:t>
            </a:r>
            <a:endParaRPr lang="ko-KR" altLang="ko-KR" b="1" dirty="0">
              <a:solidFill>
                <a:srgbClr val="002060"/>
              </a:solidFill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0"/>
            <a:ext cx="6477000" cy="5978769"/>
          </a:xfrm>
        </p:spPr>
      </p:pic>
    </p:spTree>
    <p:extLst>
      <p:ext uri="{BB962C8B-B14F-4D97-AF65-F5344CB8AC3E}">
        <p14:creationId xmlns:p14="http://schemas.microsoft.com/office/powerpoint/2010/main" val="9729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11560" y="2060848"/>
            <a:ext cx="7992887" cy="2677269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807720" marR="0" lvl="1" indent="-533400" algn="l" defTabSz="914400" rtl="0" eaLnBrk="1" fontAlgn="auto" latinLnBrk="1" hangingPunct="1">
              <a:lnSpc>
                <a:spcPct val="11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tabLst/>
              <a:defRPr/>
            </a:pPr>
            <a:r>
              <a:rPr lang="en-US" altLang="ko-KR" sz="3600" dirty="0" smtClean="0"/>
              <a:t>“visual </a:t>
            </a:r>
            <a:r>
              <a:rPr lang="en-US" altLang="ko-KR" sz="3600" dirty="0" smtClean="0"/>
              <a:t>cliff and moving room” </a:t>
            </a:r>
          </a:p>
          <a:p>
            <a:pPr algn="ctr">
              <a:lnSpc>
                <a:spcPct val="110000"/>
              </a:lnSpc>
            </a:pPr>
            <a:r>
              <a:rPr lang="ko-KR" altLang="en-US" sz="3600" dirty="0"/>
              <a:t>동영상 삽입 </a:t>
            </a:r>
            <a:endParaRPr lang="en-US" altLang="ko-KR" sz="3600" dirty="0"/>
          </a:p>
          <a:p>
            <a:pPr algn="ctr">
              <a:lnSpc>
                <a:spcPct val="110000"/>
              </a:lnSpc>
            </a:pPr>
            <a:r>
              <a:rPr lang="en-US" altLang="ko-KR" sz="3600" dirty="0"/>
              <a:t>(</a:t>
            </a:r>
            <a:r>
              <a:rPr lang="ko-KR" altLang="en-US" sz="3600" dirty="0"/>
              <a:t>동영상 강의로 시청하세요</a:t>
            </a:r>
            <a:r>
              <a:rPr lang="en-US" altLang="ko-KR" sz="3600" dirty="0"/>
              <a:t>)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7673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4638"/>
            <a:ext cx="8219256" cy="77809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solidFill>
                  <a:srgbClr val="002060"/>
                </a:solidFill>
              </a:rPr>
              <a:t>3-5. </a:t>
            </a:r>
            <a:r>
              <a:rPr lang="ko-KR" altLang="en-US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dirty="0">
                <a:solidFill>
                  <a:srgbClr val="002060"/>
                </a:solidFill>
              </a:rPr>
              <a:t>:</a:t>
            </a:r>
            <a:r>
              <a:rPr lang="ko-KR" altLang="en-US" dirty="0">
                <a:solidFill>
                  <a:srgbClr val="002060"/>
                </a:solidFill>
              </a:rPr>
              <a:t> 시스템적 접근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291264" cy="504056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ko-KR" altLang="en-US" sz="3200" dirty="0" smtClean="0"/>
              <a:t>시각절벽에서 절벽을 걷는 아동을 선발</a:t>
            </a:r>
          </a:p>
          <a:p>
            <a:pPr eaLnBrk="1" hangingPunct="1">
              <a:lnSpc>
                <a:spcPct val="110000"/>
              </a:lnSpc>
            </a:pPr>
            <a:r>
              <a:rPr lang="ko-KR" altLang="en-US" sz="3200" dirty="0" smtClean="0"/>
              <a:t>장난감 자동차를 사용하여 걷는 것과 같은 효과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움직이는 것을 통해 조망이 바뀌는 것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를 학습시킴</a:t>
            </a:r>
          </a:p>
          <a:p>
            <a:pPr eaLnBrk="1" hangingPunct="1">
              <a:lnSpc>
                <a:spcPct val="110000"/>
              </a:lnSpc>
            </a:pPr>
            <a:r>
              <a:rPr lang="ko-KR" altLang="en-US" sz="3200" dirty="0" smtClean="0"/>
              <a:t>이후 다시 시각절벽에서 실험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ko-KR" altLang="en-US" sz="3200" dirty="0" smtClean="0"/>
              <a:t>	→ 이전에 없었던 깊이에 대한 공포를 연습 후에 학습</a:t>
            </a:r>
          </a:p>
        </p:txBody>
      </p:sp>
    </p:spTree>
    <p:extLst>
      <p:ext uri="{BB962C8B-B14F-4D97-AF65-F5344CB8AC3E}">
        <p14:creationId xmlns:p14="http://schemas.microsoft.com/office/powerpoint/2010/main" val="3357864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611560" y="2060848"/>
            <a:ext cx="7992887" cy="2677269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807720" lvl="1" indent="-533400">
              <a:lnSpc>
                <a:spcPct val="110000"/>
              </a:lnSpc>
              <a:spcBef>
                <a:spcPts val="370"/>
              </a:spcBef>
              <a:buClr>
                <a:schemeClr val="accent2"/>
              </a:buClr>
              <a:buSzPct val="85000"/>
            </a:pPr>
            <a:r>
              <a:rPr lang="en-US" altLang="ko-KR" sz="3600" dirty="0" smtClean="0"/>
              <a:t>“effect </a:t>
            </a:r>
            <a:r>
              <a:rPr lang="en-US" altLang="ko-KR" sz="3600" dirty="0" smtClean="0"/>
              <a:t>of learning on visual cliff” </a:t>
            </a:r>
          </a:p>
          <a:p>
            <a:pPr algn="ctr">
              <a:lnSpc>
                <a:spcPct val="110000"/>
              </a:lnSpc>
            </a:pPr>
            <a:r>
              <a:rPr lang="ko-KR" altLang="en-US" sz="3600" dirty="0"/>
              <a:t>동영상 삽입 </a:t>
            </a:r>
            <a:endParaRPr lang="en-US" altLang="ko-KR" sz="3600" dirty="0"/>
          </a:p>
          <a:p>
            <a:pPr algn="ctr">
              <a:lnSpc>
                <a:spcPct val="110000"/>
              </a:lnSpc>
            </a:pPr>
            <a:r>
              <a:rPr lang="en-US" altLang="ko-KR" sz="3600" dirty="0"/>
              <a:t>(</a:t>
            </a:r>
            <a:r>
              <a:rPr lang="ko-KR" altLang="en-US" sz="3600" dirty="0"/>
              <a:t>동영상 강의로 시청하세요</a:t>
            </a:r>
            <a:r>
              <a:rPr lang="en-US" altLang="ko-KR" sz="3600" dirty="0"/>
              <a:t>)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7673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직선 화살표 연결선 132"/>
          <p:cNvCxnSpPr>
            <a:stCxn id="10" idx="1"/>
            <a:endCxn id="9" idx="0"/>
          </p:cNvCxnSpPr>
          <p:nvPr/>
        </p:nvCxnSpPr>
        <p:spPr>
          <a:xfrm flipH="1">
            <a:off x="4287339" y="2613620"/>
            <a:ext cx="286893" cy="1181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endCxn id="9" idx="2"/>
          </p:cNvCxnSpPr>
          <p:nvPr/>
        </p:nvCxnSpPr>
        <p:spPr>
          <a:xfrm flipH="1" flipV="1">
            <a:off x="4287339" y="4480520"/>
            <a:ext cx="1124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52" idx="3"/>
            <a:endCxn id="9" idx="0"/>
          </p:cNvCxnSpPr>
          <p:nvPr/>
        </p:nvCxnSpPr>
        <p:spPr>
          <a:xfrm>
            <a:off x="3812232" y="2689820"/>
            <a:ext cx="475107" cy="110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88640"/>
            <a:ext cx="8153400" cy="64807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3-5. </a:t>
            </a:r>
            <a:r>
              <a:rPr lang="ko-KR" altLang="en-US" dirty="0">
                <a:solidFill>
                  <a:srgbClr val="002060"/>
                </a:solidFill>
              </a:rPr>
              <a:t>현대 심리학의 접근</a:t>
            </a:r>
            <a:r>
              <a:rPr lang="en-US" altLang="ko-KR" dirty="0">
                <a:solidFill>
                  <a:srgbClr val="002060"/>
                </a:solidFill>
              </a:rPr>
              <a:t>:</a:t>
            </a:r>
            <a:r>
              <a:rPr lang="ko-KR" altLang="en-US" dirty="0">
                <a:solidFill>
                  <a:srgbClr val="002060"/>
                </a:solidFill>
              </a:rPr>
              <a:t> 시스템적 접근</a:t>
            </a:r>
            <a:endParaRPr lang="ko-KR" altLang="en-US" sz="4000" dirty="0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191000"/>
          </a:xfrm>
        </p:spPr>
        <p:txBody>
          <a:bodyPr/>
          <a:lstStyle/>
          <a:p>
            <a:pPr marL="609600" indent="-609600"/>
            <a:endParaRPr lang="ko-KR" altLang="en-US" dirty="0"/>
          </a:p>
          <a:p>
            <a:pPr marL="609600" indent="-609600"/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440632" y="3794720"/>
            <a:ext cx="3693414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높은 곳에 대한 공포감의 획득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97632" y="4861520"/>
            <a:ext cx="6934200" cy="1447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73832" y="5547320"/>
            <a:ext cx="3276600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유전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눈과 시력시스템의 구성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02832" y="5547320"/>
            <a:ext cx="3310128" cy="609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환경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생애초기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시지각</a:t>
            </a:r>
            <a:r>
              <a:rPr lang="ko-KR" altLang="en-US" sz="2000" dirty="0" smtClean="0">
                <a:solidFill>
                  <a:schemeClr val="tx1"/>
                </a:solidFill>
              </a:rPr>
              <a:t> 경험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12232" y="4937720"/>
            <a:ext cx="3995928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</a:rPr>
              <a:t>거리감의 획득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0"/>
            <a:endCxn id="6" idx="2"/>
          </p:cNvCxnSpPr>
          <p:nvPr/>
        </p:nvCxnSpPr>
        <p:spPr>
          <a:xfrm rot="5400000" flipH="1" flipV="1">
            <a:off x="4277814" y="4014938"/>
            <a:ext cx="266700" cy="2798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7" name="직선 화살표 연결선 16"/>
          <p:cNvCxnSpPr>
            <a:stCxn id="5" idx="0"/>
            <a:endCxn id="6" idx="2"/>
          </p:cNvCxnSpPr>
          <p:nvPr/>
        </p:nvCxnSpPr>
        <p:spPr>
          <a:xfrm rot="16200000" flipV="1">
            <a:off x="6000696" y="5090120"/>
            <a:ext cx="26670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33" name="직사각형 32"/>
          <p:cNvSpPr/>
          <p:nvPr/>
        </p:nvSpPr>
        <p:spPr>
          <a:xfrm>
            <a:off x="1297632" y="4937720"/>
            <a:ext cx="22098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지각시스템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98032" y="1280120"/>
            <a:ext cx="3962400" cy="2209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4232" y="1813520"/>
            <a:ext cx="38100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유전 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기본정서의 진화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4232" y="3032720"/>
            <a:ext cx="3810000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환경 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다양한 정서경험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74232" y="2423120"/>
            <a:ext cx="3810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공포 </a:t>
            </a:r>
            <a:r>
              <a:rPr lang="en-US" altLang="ko-KR" sz="2000" dirty="0" smtClean="0">
                <a:solidFill>
                  <a:schemeClr val="tx1"/>
                </a:solidFill>
              </a:rPr>
              <a:t>(Fear) </a:t>
            </a:r>
            <a:r>
              <a:rPr lang="ko-KR" altLang="en-US" sz="2000" dirty="0" smtClean="0">
                <a:solidFill>
                  <a:schemeClr val="tx1"/>
                </a:solidFill>
              </a:rPr>
              <a:t>정서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7" idx="2"/>
            <a:endCxn id="10" idx="0"/>
          </p:cNvCxnSpPr>
          <p:nvPr/>
        </p:nvCxnSpPr>
        <p:spPr>
          <a:xfrm rot="5400000">
            <a:off x="6403032" y="2346920"/>
            <a:ext cx="152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" name="직선 화살표 연결선 21"/>
          <p:cNvCxnSpPr>
            <a:stCxn id="8" idx="0"/>
            <a:endCxn id="10" idx="2"/>
          </p:cNvCxnSpPr>
          <p:nvPr/>
        </p:nvCxnSpPr>
        <p:spPr>
          <a:xfrm rot="5400000" flipH="1" flipV="1">
            <a:off x="6364932" y="291842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34" name="직사각형 33"/>
          <p:cNvSpPr/>
          <p:nvPr/>
        </p:nvSpPr>
        <p:spPr>
          <a:xfrm>
            <a:off x="4075856" y="1164704"/>
            <a:ext cx="2590800" cy="685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정서시스템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9432" y="1280120"/>
            <a:ext cx="3429000" cy="2209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611832" y="1889720"/>
            <a:ext cx="32004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유전 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신장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근육발달 속도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11832" y="3032720"/>
            <a:ext cx="3200400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환경 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연습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식이습관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1832" y="2499320"/>
            <a:ext cx="32004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</a:rPr>
              <a:t>걷기의 발달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/>
          <p:cNvCxnSpPr>
            <a:stCxn id="50" idx="2"/>
            <a:endCxn id="52" idx="0"/>
          </p:cNvCxnSpPr>
          <p:nvPr/>
        </p:nvCxnSpPr>
        <p:spPr>
          <a:xfrm rot="5400000">
            <a:off x="2135832" y="2423120"/>
            <a:ext cx="152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4" name="직선 화살표 연결선 53"/>
          <p:cNvCxnSpPr>
            <a:stCxn id="51" idx="0"/>
            <a:endCxn id="52" idx="2"/>
          </p:cNvCxnSpPr>
          <p:nvPr/>
        </p:nvCxnSpPr>
        <p:spPr>
          <a:xfrm rot="5400000" flipH="1" flipV="1">
            <a:off x="2135832" y="2956520"/>
            <a:ext cx="152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5" name="직사각형 54"/>
          <p:cNvSpPr/>
          <p:nvPr/>
        </p:nvSpPr>
        <p:spPr>
          <a:xfrm>
            <a:off x="459432" y="1280120"/>
            <a:ext cx="1981200" cy="609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운동시스템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888432" y="1813520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297632" y="3489920"/>
            <a:ext cx="760512" cy="137160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6522640" y="3489920"/>
            <a:ext cx="486164" cy="137160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153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dirty="0" smtClean="0">
                <a:solidFill>
                  <a:srgbClr val="002060"/>
                </a:solidFill>
              </a:rPr>
              <a:t>3. </a:t>
            </a:r>
            <a:r>
              <a:rPr lang="ko-KR" altLang="en-US" dirty="0">
                <a:solidFill>
                  <a:srgbClr val="002060"/>
                </a:solidFill>
              </a:rPr>
              <a:t>현대 심리학의 </a:t>
            </a:r>
            <a:r>
              <a:rPr lang="ko-KR" altLang="en-US" dirty="0" smtClean="0">
                <a:solidFill>
                  <a:srgbClr val="002060"/>
                </a:solidFill>
              </a:rPr>
              <a:t>접근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100495"/>
              </p:ext>
            </p:extLst>
          </p:nvPr>
        </p:nvGraphicFramePr>
        <p:xfrm>
          <a:off x="179512" y="836712"/>
          <a:ext cx="8784976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 관심사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주요 연구주제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관련이론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주요학자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생물학적 관점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행동의 기초에 있는 생물학적 기능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뇌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호르몬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신경심리학</a:t>
                      </a:r>
                      <a:endParaRPr lang="en-US" altLang="ko-KR" sz="2400" dirty="0" smtClean="0"/>
                    </a:p>
                    <a:p>
                      <a:pPr latinLnBrk="1"/>
                      <a:r>
                        <a:rPr lang="ko-KR" altLang="en-US" sz="2400" dirty="0" smtClean="0"/>
                        <a:t>행동유전학</a:t>
                      </a:r>
                      <a:endParaRPr lang="en-US" altLang="ko-KR" sz="2400" dirty="0" smtClean="0"/>
                    </a:p>
                    <a:p>
                      <a:pPr latinLnBrk="1"/>
                      <a:r>
                        <a:rPr lang="ko-KR" altLang="en-US" sz="2400" dirty="0" smtClean="0"/>
                        <a:t>분자유전학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/>
                        <a:t>Gazzaniga</a:t>
                      </a:r>
                      <a:endParaRPr lang="en-US" altLang="ko-KR" sz="2000" dirty="0" smtClean="0"/>
                    </a:p>
                    <a:p>
                      <a:pPr latinLnBrk="1"/>
                      <a:r>
                        <a:rPr lang="en-US" altLang="ko-KR" sz="2000" dirty="0" smtClean="0"/>
                        <a:t>Sperry</a:t>
                      </a:r>
                    </a:p>
                    <a:p>
                      <a:pPr latinLnBrk="1"/>
                      <a:r>
                        <a:rPr lang="en-US" altLang="ko-KR" sz="2000" dirty="0" err="1" smtClean="0"/>
                        <a:t>Plomin</a:t>
                      </a:r>
                      <a:endParaRPr lang="en-US" altLang="ko-KR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진화론적 관점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진화의 원리와 인간행동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보편적인 인간행동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진화심리학</a:t>
                      </a:r>
                      <a:endParaRPr lang="en-US" altLang="ko-KR" sz="2400" dirty="0" smtClean="0"/>
                    </a:p>
                    <a:p>
                      <a:pPr latinLnBrk="1"/>
                      <a:r>
                        <a:rPr lang="ko-KR" altLang="en-US" sz="2400" dirty="0" smtClean="0"/>
                        <a:t>사회생물학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Buss</a:t>
                      </a:r>
                    </a:p>
                    <a:p>
                      <a:pPr latinLnBrk="1"/>
                      <a:r>
                        <a:rPr lang="en-US" altLang="ko-KR" sz="2000" dirty="0" smtClean="0"/>
                        <a:t>Pinker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사회문화적 관점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인간에 영향을 미치는 문화의 효과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문화특수적 인간행동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인간생태학</a:t>
                      </a:r>
                      <a:endParaRPr lang="en-US" altLang="ko-KR" sz="2400" dirty="0" smtClean="0"/>
                    </a:p>
                    <a:p>
                      <a:pPr latinLnBrk="1"/>
                      <a:r>
                        <a:rPr lang="ko-KR" altLang="en-US" sz="2400" dirty="0" smtClean="0"/>
                        <a:t>변증법</a:t>
                      </a:r>
                      <a:endParaRPr lang="en-US" altLang="ko-K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Vygotsky</a:t>
                      </a:r>
                    </a:p>
                    <a:p>
                      <a:pPr latinLnBrk="1"/>
                      <a:r>
                        <a:rPr lang="en-US" altLang="ko-KR" sz="2000" dirty="0" smtClean="0"/>
                        <a:t>Lerner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구성주의적 관점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세상을 이해하고자 하는 인간의 능동적인 노력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인지행동</a:t>
                      </a:r>
                      <a:endParaRPr lang="en-US" altLang="ko-KR" sz="2400" dirty="0" smtClean="0"/>
                    </a:p>
                    <a:p>
                      <a:pPr latinLnBrk="1"/>
                      <a:r>
                        <a:rPr lang="ko-KR" altLang="en-US" sz="2400" dirty="0" smtClean="0"/>
                        <a:t>인지발달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인식론</a:t>
                      </a:r>
                      <a:endParaRPr lang="en-US" altLang="ko-KR" sz="2400" dirty="0" smtClean="0"/>
                    </a:p>
                    <a:p>
                      <a:pPr latinLnBrk="1"/>
                      <a:r>
                        <a:rPr lang="ko-KR" altLang="en-US" sz="2400" dirty="0" smtClean="0"/>
                        <a:t>현상학적 접근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Piaget</a:t>
                      </a:r>
                    </a:p>
                    <a:p>
                      <a:pPr latinLnBrk="1"/>
                      <a:r>
                        <a:rPr lang="en-US" altLang="ko-KR" sz="2000" dirty="0" smtClean="0"/>
                        <a:t>Kelly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시스템적 관점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인간을 둘러싼 모든 맥락의 효과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맥락에 따른 인간행동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혼돈이론</a:t>
                      </a:r>
                      <a:endParaRPr lang="en-US" altLang="ko-KR" sz="2400" dirty="0" smtClean="0"/>
                    </a:p>
                    <a:p>
                      <a:pPr latinLnBrk="1"/>
                      <a:r>
                        <a:rPr lang="ko-KR" altLang="en-US" sz="2400" dirty="0" smtClean="0"/>
                        <a:t>파국이론</a:t>
                      </a:r>
                      <a:endParaRPr lang="en-US" altLang="ko-KR" sz="2400" dirty="0" smtClean="0"/>
                    </a:p>
                    <a:p>
                      <a:pPr latinLnBrk="1"/>
                      <a:r>
                        <a:rPr lang="ko-KR" altLang="en-US" sz="2400" dirty="0" smtClean="0"/>
                        <a:t>복잡성이론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/>
                        <a:t>Thelen</a:t>
                      </a:r>
                      <a:endParaRPr lang="en-US" altLang="ko-KR" sz="2000" dirty="0" smtClean="0"/>
                    </a:p>
                    <a:p>
                      <a:pPr latinLnBrk="1"/>
                      <a:r>
                        <a:rPr lang="en-US" altLang="ko-KR" sz="2000" dirty="0" smtClean="0"/>
                        <a:t>Baker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44208" y="188640"/>
            <a:ext cx="202508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심리학의 </a:t>
            </a:r>
            <a:r>
              <a:rPr lang="ko-KR" altLang="en-US" sz="2800" dirty="0">
                <a:solidFill>
                  <a:srgbClr val="0070C0"/>
                </a:solidFill>
              </a:rPr>
              <a:t>태동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구조주의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structuralism) 	2) </a:t>
            </a:r>
            <a:r>
              <a:rPr lang="ko-KR" altLang="en-US" sz="2400" dirty="0"/>
              <a:t>기능주의 </a:t>
            </a:r>
            <a:r>
              <a:rPr lang="en-US" altLang="ko-KR" sz="2400" dirty="0" smtClean="0"/>
              <a:t>(functionalism)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2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본격적 </a:t>
            </a:r>
            <a:r>
              <a:rPr lang="ko-KR" altLang="en-US" sz="2800" dirty="0">
                <a:solidFill>
                  <a:srgbClr val="0070C0"/>
                </a:solidFill>
              </a:rPr>
              <a:t>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대두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 smtClean="0"/>
              <a:t>정신분석학</a:t>
            </a:r>
            <a:r>
              <a:rPr lang="en-US" altLang="ko-KR" sz="2400" dirty="0" smtClean="0"/>
              <a:t> 	 	2) </a:t>
            </a:r>
            <a:r>
              <a:rPr lang="ko-KR" altLang="en-US" sz="2400" dirty="0" smtClean="0"/>
              <a:t>행동주의 </a:t>
            </a:r>
            <a:endParaRPr lang="en-US" altLang="ko-KR" sz="2400" dirty="0" smtClean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err="1" smtClean="0"/>
              <a:t>동물행동학</a:t>
            </a:r>
            <a:r>
              <a:rPr lang="en-US" altLang="ko-KR" sz="2400" dirty="0" smtClean="0"/>
              <a:t> 		4) </a:t>
            </a:r>
            <a:r>
              <a:rPr lang="ko-KR" altLang="en-US" sz="2400" dirty="0" smtClean="0"/>
              <a:t>인본주의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정보처리 이론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현대 심리학의 </a:t>
            </a:r>
            <a:r>
              <a:rPr lang="ko-KR" altLang="en-US" sz="2800" dirty="0" smtClean="0">
                <a:solidFill>
                  <a:srgbClr val="0070C0"/>
                </a:solidFill>
              </a:rPr>
              <a:t>접근</a:t>
            </a:r>
            <a:endParaRPr lang="ko-KR" altLang="en-US" sz="2800" dirty="0">
              <a:solidFill>
                <a:srgbClr val="0070C0"/>
              </a:solidFill>
            </a:endParaRP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1) </a:t>
            </a:r>
            <a:r>
              <a:rPr lang="ko-KR" altLang="en-US" sz="2400" dirty="0"/>
              <a:t>생물학적 관점 </a:t>
            </a:r>
            <a:r>
              <a:rPr lang="en-US" altLang="ko-KR" sz="2400" dirty="0" smtClean="0"/>
              <a:t> 		2) </a:t>
            </a:r>
            <a:r>
              <a:rPr lang="ko-KR" altLang="en-US" sz="2400" dirty="0" smtClean="0"/>
              <a:t>진화론적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3) </a:t>
            </a:r>
            <a:r>
              <a:rPr lang="ko-KR" altLang="en-US" sz="2400" dirty="0" smtClean="0"/>
              <a:t>사회문화적 </a:t>
            </a:r>
            <a:r>
              <a:rPr lang="ko-KR" altLang="en-US" sz="2400" dirty="0"/>
              <a:t>관점 </a:t>
            </a:r>
            <a:r>
              <a:rPr lang="en-US" altLang="ko-KR" sz="2400" dirty="0" smtClean="0"/>
              <a:t> 	4) </a:t>
            </a:r>
            <a:r>
              <a:rPr lang="ko-KR" altLang="en-US" sz="2400" dirty="0" smtClean="0"/>
              <a:t>구성주의적 관점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/>
              <a:t>   5) </a:t>
            </a:r>
            <a:r>
              <a:rPr lang="ko-KR" altLang="en-US" sz="2400" dirty="0" smtClean="0"/>
              <a:t>시스템적 </a:t>
            </a:r>
            <a:r>
              <a:rPr lang="ko-KR" altLang="en-US" sz="2400" dirty="0"/>
              <a:t>관점 </a:t>
            </a:r>
            <a:endParaRPr lang="en-US" altLang="ko-KR" sz="2400" dirty="0"/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800" dirty="0" smtClean="0">
                <a:solidFill>
                  <a:srgbClr val="C00000"/>
                </a:solidFill>
              </a:rPr>
              <a:t>4</a:t>
            </a:r>
            <a:r>
              <a:rPr lang="en-US" altLang="ko-KR" sz="2800" dirty="0">
                <a:solidFill>
                  <a:srgbClr val="C00000"/>
                </a:solidFill>
              </a:rPr>
              <a:t>. </a:t>
            </a:r>
            <a:r>
              <a:rPr lang="ko-KR" altLang="en-US" sz="2800" dirty="0">
                <a:solidFill>
                  <a:srgbClr val="C00000"/>
                </a:solidFill>
              </a:rPr>
              <a:t>오늘날의 심리학</a:t>
            </a:r>
          </a:p>
          <a:p>
            <a:pPr marL="624078" indent="-514350">
              <a:lnSpc>
                <a:spcPct val="110000"/>
              </a:lnSpc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1) </a:t>
            </a:r>
            <a:r>
              <a:rPr lang="ko-KR" altLang="en-US" sz="2400" dirty="0">
                <a:solidFill>
                  <a:srgbClr val="C00000"/>
                </a:solidFill>
              </a:rPr>
              <a:t>심리학의 </a:t>
            </a:r>
            <a:r>
              <a:rPr lang="ko-KR" altLang="en-US" sz="2400" dirty="0" smtClean="0">
                <a:solidFill>
                  <a:srgbClr val="C00000"/>
                </a:solidFill>
              </a:rPr>
              <a:t>정의 </a:t>
            </a:r>
            <a:r>
              <a:rPr lang="en-US" altLang="ko-KR" sz="2400" dirty="0" smtClean="0">
                <a:solidFill>
                  <a:srgbClr val="C00000"/>
                </a:solidFill>
              </a:rPr>
              <a:t>		2) </a:t>
            </a:r>
            <a:r>
              <a:rPr lang="ko-KR" altLang="en-US" sz="2400" dirty="0">
                <a:solidFill>
                  <a:srgbClr val="C00000"/>
                </a:solidFill>
              </a:rPr>
              <a:t>심리학의 하위분야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2920"/>
            <a:ext cx="8243887" cy="685800"/>
          </a:xfrm>
        </p:spPr>
        <p:txBody>
          <a:bodyPr>
            <a:noAutofit/>
          </a:bodyPr>
          <a:lstStyle/>
          <a:p>
            <a:pPr marL="838200" indent="-838200">
              <a:defRPr/>
            </a:pPr>
            <a:r>
              <a:rPr lang="en-US" altLang="ko-KR" dirty="0">
                <a:solidFill>
                  <a:srgbClr val="002060"/>
                </a:solidFill>
              </a:rPr>
              <a:t>1-1. </a:t>
            </a:r>
            <a:r>
              <a:rPr lang="ko-KR" altLang="en-US" dirty="0">
                <a:solidFill>
                  <a:srgbClr val="002060"/>
                </a:solidFill>
              </a:rPr>
              <a:t>심리학의 역사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>
                <a:solidFill>
                  <a:srgbClr val="002060"/>
                </a:solidFill>
              </a:rPr>
              <a:t>심리학의 태동</a:t>
            </a:r>
            <a:endParaRPr lang="ko-KR" altLang="en-US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636124" cy="5760640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600" dirty="0" smtClean="0">
                <a:solidFill>
                  <a:srgbClr val="0070C0"/>
                </a:solidFill>
              </a:rPr>
              <a:t>구조주의</a:t>
            </a:r>
            <a:r>
              <a:rPr lang="en-US" altLang="ko-KR" sz="3600" dirty="0" smtClean="0">
                <a:solidFill>
                  <a:srgbClr val="0070C0"/>
                </a:solidFill>
              </a:rPr>
              <a:t> (structuralism)</a:t>
            </a:r>
          </a:p>
          <a:p>
            <a:pPr marL="807720" lvl="1" indent="-533400">
              <a:lnSpc>
                <a:spcPct val="110000"/>
              </a:lnSpc>
            </a:pPr>
            <a:r>
              <a:rPr lang="en-US" altLang="ko-KR" sz="3200" dirty="0" smtClean="0"/>
              <a:t>Wundt</a:t>
            </a:r>
            <a:r>
              <a:rPr lang="en-US" altLang="ko-KR" sz="3200" dirty="0"/>
              <a:t>, </a:t>
            </a:r>
            <a:r>
              <a:rPr lang="en-US" altLang="ko-KR" sz="3200" dirty="0" err="1" smtClean="0"/>
              <a:t>Titchener</a:t>
            </a:r>
            <a:r>
              <a:rPr lang="ko-KR" altLang="en-US" sz="3200" dirty="0" smtClean="0"/>
              <a:t>의 초기 학파들의 접근</a:t>
            </a:r>
            <a:endParaRPr lang="en-US" altLang="ko-KR" sz="32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물질을 </a:t>
            </a:r>
            <a:r>
              <a:rPr lang="ko-KR" altLang="en-US" sz="3200" dirty="0"/>
              <a:t>세포</a:t>
            </a:r>
            <a:r>
              <a:rPr lang="en-US" altLang="ko-KR" sz="3200" dirty="0"/>
              <a:t>, </a:t>
            </a:r>
            <a:r>
              <a:rPr lang="ko-KR" altLang="en-US" sz="3200" dirty="0"/>
              <a:t>분자</a:t>
            </a:r>
            <a:r>
              <a:rPr lang="en-US" altLang="ko-KR" sz="3200" dirty="0"/>
              <a:t>, </a:t>
            </a:r>
            <a:r>
              <a:rPr lang="ko-KR" altLang="en-US" sz="3200" dirty="0"/>
              <a:t>원자로 분류하는 화학자</a:t>
            </a:r>
            <a:r>
              <a:rPr lang="en-US" altLang="ko-KR" sz="3200" dirty="0"/>
              <a:t>, </a:t>
            </a:r>
            <a:r>
              <a:rPr lang="ko-KR" altLang="en-US" sz="3200" dirty="0"/>
              <a:t>물리학자의 </a:t>
            </a:r>
            <a:r>
              <a:rPr lang="ko-KR" altLang="en-US" sz="3200" dirty="0" smtClean="0"/>
              <a:t>영향</a:t>
            </a:r>
            <a:endParaRPr lang="en-US" altLang="ko-KR" sz="32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인간의 정신의 </a:t>
            </a:r>
            <a:r>
              <a:rPr lang="ko-KR" altLang="en-US" sz="3200" dirty="0" smtClean="0">
                <a:solidFill>
                  <a:srgbClr val="C00000"/>
                </a:solidFill>
              </a:rPr>
              <a:t>구조</a:t>
            </a:r>
            <a:r>
              <a:rPr lang="ko-KR" altLang="en-US" sz="3200" dirty="0" smtClean="0"/>
              <a:t>는 </a:t>
            </a:r>
            <a:r>
              <a:rPr lang="ko-KR" altLang="en-US" sz="3200" dirty="0" smtClean="0"/>
              <a:t>                           </a:t>
            </a:r>
            <a:r>
              <a:rPr lang="ko-KR" altLang="en-US" sz="3200" dirty="0" err="1" smtClean="0"/>
              <a:t>으로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이루어져 있다고 가정</a:t>
            </a:r>
            <a:endParaRPr lang="en-US" altLang="ko-KR" sz="3200" dirty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따라서 마음의 요소를 알면 마음을 이해할 수 있다</a:t>
            </a:r>
            <a:endParaRPr lang="en-US" altLang="ko-KR" sz="32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정신과정의 </a:t>
            </a:r>
            <a:r>
              <a:rPr lang="en-US" altLang="ko-KR" sz="3200" dirty="0" smtClean="0"/>
              <a:t>‘why’ ‘how’</a:t>
            </a:r>
            <a:r>
              <a:rPr lang="ko-KR" altLang="en-US" sz="3200" dirty="0" smtClean="0"/>
              <a:t>문제보다는 </a:t>
            </a:r>
            <a:r>
              <a:rPr lang="en-US" altLang="ko-KR" sz="3200" dirty="0" smtClean="0"/>
              <a:t>‘what’</a:t>
            </a:r>
            <a:r>
              <a:rPr lang="ko-KR" altLang="en-US" sz="3200" dirty="0" smtClean="0"/>
              <a:t>문제에 더 관심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999212" y="3356992"/>
            <a:ext cx="2741140" cy="5532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83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28600"/>
            <a:ext cx="7704856" cy="1143000"/>
          </a:xfrm>
        </p:spPr>
        <p:txBody>
          <a:bodyPr>
            <a:normAutofit/>
          </a:bodyPr>
          <a:lstStyle/>
          <a:p>
            <a:r>
              <a:rPr lang="en-US" altLang="ko-KR" sz="4400" dirty="0" smtClean="0">
                <a:solidFill>
                  <a:srgbClr val="002060"/>
                </a:solidFill>
              </a:rPr>
              <a:t>4-1. </a:t>
            </a:r>
            <a:r>
              <a:rPr lang="ko-KR" altLang="en-US" sz="4400" dirty="0" smtClean="0">
                <a:solidFill>
                  <a:srgbClr val="002060"/>
                </a:solidFill>
              </a:rPr>
              <a:t>오늘날의 심리학</a:t>
            </a:r>
            <a:endParaRPr lang="ko-KR" altLang="en-US" sz="4300" dirty="0">
              <a:solidFill>
                <a:srgbClr val="6600CC"/>
              </a:solidFill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628800"/>
            <a:ext cx="7848872" cy="455295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kumimoji="0" lang="ko-KR" altLang="en-US" sz="3600" dirty="0">
                <a:solidFill>
                  <a:srgbClr val="6600CC"/>
                </a:solidFill>
              </a:rPr>
              <a:t>심리학의 정의</a:t>
            </a:r>
          </a:p>
          <a:p>
            <a:pPr lvl="1">
              <a:buFont typeface="Wingdings" pitchFamily="2" charset="2"/>
              <a:buChar char="§"/>
            </a:pPr>
            <a:r>
              <a:rPr kumimoji="0" lang="ko-KR" altLang="en-US" sz="3600" dirty="0">
                <a:solidFill>
                  <a:srgbClr val="FF0000"/>
                </a:solidFill>
              </a:rPr>
              <a:t>인간</a:t>
            </a:r>
            <a:r>
              <a:rPr kumimoji="0" lang="ko-KR" altLang="en-US" sz="3600" dirty="0"/>
              <a:t>의 </a:t>
            </a:r>
            <a:r>
              <a:rPr kumimoji="0" lang="ko-KR" altLang="en-US" sz="3600" dirty="0">
                <a:solidFill>
                  <a:srgbClr val="FF0000"/>
                </a:solidFill>
              </a:rPr>
              <a:t>행동</a:t>
            </a:r>
            <a:r>
              <a:rPr kumimoji="0" lang="ko-KR" altLang="en-US" sz="3600" dirty="0"/>
              <a:t>과 </a:t>
            </a:r>
            <a:r>
              <a:rPr kumimoji="0" lang="ko-KR" altLang="en-US" sz="3600" dirty="0">
                <a:solidFill>
                  <a:srgbClr val="FF0000"/>
                </a:solidFill>
              </a:rPr>
              <a:t>정신과정</a:t>
            </a:r>
            <a:r>
              <a:rPr kumimoji="0" lang="ko-KR" altLang="en-US" sz="3600" dirty="0"/>
              <a:t> </a:t>
            </a:r>
            <a:r>
              <a:rPr kumimoji="0" lang="en-US" altLang="ko-KR" sz="3600" dirty="0"/>
              <a:t>(</a:t>
            </a:r>
            <a:r>
              <a:rPr kumimoji="0" lang="ko-KR" altLang="en-US" sz="3600" dirty="0"/>
              <a:t>지각</a:t>
            </a:r>
            <a:r>
              <a:rPr kumimoji="0" lang="en-US" altLang="ko-KR" sz="3600" dirty="0"/>
              <a:t>, </a:t>
            </a:r>
            <a:r>
              <a:rPr kumimoji="0" lang="ko-KR" altLang="en-US" sz="3600" dirty="0"/>
              <a:t>감각</a:t>
            </a:r>
            <a:r>
              <a:rPr kumimoji="0" lang="en-US" altLang="ko-KR" sz="3600" dirty="0"/>
              <a:t>, </a:t>
            </a:r>
            <a:r>
              <a:rPr kumimoji="0" lang="ko-KR" altLang="en-US" sz="3600" dirty="0"/>
              <a:t>꿈</a:t>
            </a:r>
            <a:r>
              <a:rPr kumimoji="0" lang="en-US" altLang="ko-KR" sz="3600" dirty="0"/>
              <a:t>, </a:t>
            </a:r>
            <a:r>
              <a:rPr kumimoji="0" lang="ko-KR" altLang="en-US" sz="3600" dirty="0"/>
              <a:t>의식</a:t>
            </a:r>
            <a:r>
              <a:rPr kumimoji="0" lang="en-US" altLang="ko-KR" sz="3600" dirty="0"/>
              <a:t>, </a:t>
            </a:r>
            <a:r>
              <a:rPr kumimoji="0" lang="ko-KR" altLang="en-US" sz="3600" dirty="0"/>
              <a:t>믿음</a:t>
            </a:r>
            <a:r>
              <a:rPr kumimoji="0" lang="en-US" altLang="ko-KR" sz="3600" dirty="0"/>
              <a:t>, </a:t>
            </a:r>
            <a:r>
              <a:rPr kumimoji="0" lang="ko-KR" altLang="en-US" sz="3600" dirty="0"/>
              <a:t>감정 등등</a:t>
            </a:r>
            <a:r>
              <a:rPr kumimoji="0" lang="en-US" altLang="ko-KR" sz="3600" dirty="0"/>
              <a:t>)</a:t>
            </a:r>
            <a:r>
              <a:rPr kumimoji="0" lang="ko-KR" altLang="en-US" sz="3600" dirty="0"/>
              <a:t>을 탐구하는 </a:t>
            </a:r>
            <a:r>
              <a:rPr kumimoji="0" lang="ko-KR" altLang="en-US" sz="3600" dirty="0" smtClean="0">
                <a:solidFill>
                  <a:srgbClr val="FF0000"/>
                </a:solidFill>
              </a:rPr>
              <a:t>과학</a:t>
            </a:r>
            <a:endParaRPr kumimoji="0" lang="ko-KR" altLang="en-US" sz="3600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§"/>
            </a:pPr>
            <a:endParaRPr kumimoji="0" lang="en-US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27784" y="3356992"/>
            <a:ext cx="1008112" cy="548283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727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6826448" cy="792088"/>
          </a:xfrm>
        </p:spPr>
        <p:txBody>
          <a:bodyPr>
            <a:normAutofit fontScale="90000"/>
          </a:bodyPr>
          <a:lstStyle/>
          <a:p>
            <a:r>
              <a:rPr lang="en-US" altLang="ko-KR" sz="4400" dirty="0" smtClean="0">
                <a:solidFill>
                  <a:srgbClr val="002060"/>
                </a:solidFill>
              </a:rPr>
              <a:t>4-2. </a:t>
            </a:r>
            <a:r>
              <a:rPr lang="ko-KR" altLang="en-US" sz="4400" dirty="0">
                <a:solidFill>
                  <a:srgbClr val="002060"/>
                </a:solidFill>
              </a:rPr>
              <a:t>오늘날의 심리학</a:t>
            </a:r>
            <a:endParaRPr lang="ko-KR" altLang="en-US" sz="4300" dirty="0">
              <a:solidFill>
                <a:srgbClr val="6600CC"/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52736"/>
            <a:ext cx="8712968" cy="561662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kumimoji="0" lang="ko-KR" altLang="en-US" sz="3600" dirty="0">
                <a:solidFill>
                  <a:srgbClr val="6600CC"/>
                </a:solidFill>
              </a:rPr>
              <a:t>심리학의 전문 하위분야</a:t>
            </a:r>
          </a:p>
          <a:p>
            <a:pPr lvl="1">
              <a:buFont typeface="Wingdings" pitchFamily="2" charset="2"/>
              <a:buChar char="§"/>
            </a:pPr>
            <a:r>
              <a:rPr kumimoji="0" lang="ko-KR" altLang="en-US" sz="3600" dirty="0"/>
              <a:t>기초연구 분야</a:t>
            </a:r>
          </a:p>
          <a:p>
            <a:pPr lvl="2">
              <a:buFont typeface="Wingdings" pitchFamily="2" charset="2"/>
              <a:buChar char="§"/>
            </a:pPr>
            <a:r>
              <a:rPr kumimoji="0" lang="ko-KR" altLang="en-US" sz="3200" dirty="0"/>
              <a:t>심리학의 </a:t>
            </a:r>
            <a:r>
              <a:rPr kumimoji="0" lang="ko-KR" altLang="en-US" sz="3200" dirty="0" smtClean="0"/>
              <a:t>기본지식의 </a:t>
            </a:r>
            <a:r>
              <a:rPr kumimoji="0" lang="ko-KR" altLang="en-US" sz="3200" dirty="0"/>
              <a:t>기초를 채우는 분야</a:t>
            </a:r>
          </a:p>
          <a:p>
            <a:pPr lvl="3">
              <a:buFont typeface="Wingdings" pitchFamily="2" charset="2"/>
              <a:buChar char="§"/>
            </a:pPr>
            <a:r>
              <a:rPr kumimoji="0" lang="ko-KR" altLang="en-US" sz="2800" dirty="0"/>
              <a:t>생물심리학 </a:t>
            </a:r>
            <a:r>
              <a:rPr kumimoji="0" lang="en-US" altLang="ko-KR" sz="2800" dirty="0"/>
              <a:t>(</a:t>
            </a:r>
            <a:r>
              <a:rPr kumimoji="0" lang="ko-KR" altLang="en-US" sz="2800" dirty="0"/>
              <a:t>뇌와 마음의 관계</a:t>
            </a:r>
            <a:r>
              <a:rPr kumimoji="0" lang="en-US" altLang="ko-KR" sz="2800" dirty="0"/>
              <a:t>)</a:t>
            </a:r>
          </a:p>
          <a:p>
            <a:pPr lvl="3">
              <a:buFont typeface="Wingdings" pitchFamily="2" charset="2"/>
              <a:buChar char="§"/>
            </a:pPr>
            <a:r>
              <a:rPr kumimoji="0" lang="ko-KR" altLang="en-US" sz="2800" dirty="0"/>
              <a:t>발달심리학 </a:t>
            </a:r>
            <a:r>
              <a:rPr kumimoji="0" lang="en-US" altLang="ko-KR" sz="2800" dirty="0"/>
              <a:t>(</a:t>
            </a:r>
            <a:r>
              <a:rPr kumimoji="0" lang="ko-KR" altLang="en-US" sz="2800" dirty="0"/>
              <a:t>인간 행동의 연령적 변화 탐구</a:t>
            </a:r>
            <a:r>
              <a:rPr kumimoji="0" lang="en-US" altLang="ko-KR" sz="2800" dirty="0"/>
              <a:t>)</a:t>
            </a:r>
          </a:p>
          <a:p>
            <a:pPr lvl="3">
              <a:buFont typeface="Wingdings" pitchFamily="2" charset="2"/>
              <a:buChar char="§"/>
            </a:pPr>
            <a:r>
              <a:rPr lang="ko-KR" altLang="en-US" sz="2800" dirty="0" smtClean="0"/>
              <a:t>학습</a:t>
            </a:r>
            <a:r>
              <a:rPr kumimoji="0" lang="ko-KR" altLang="en-US" sz="2800" dirty="0" smtClean="0"/>
              <a:t>심리학 </a:t>
            </a:r>
            <a:r>
              <a:rPr kumimoji="0" lang="en-US" altLang="ko-KR" sz="2800" dirty="0" smtClean="0"/>
              <a:t>(</a:t>
            </a:r>
            <a:r>
              <a:rPr kumimoji="0" lang="ko-KR" altLang="en-US" sz="2800" dirty="0" smtClean="0"/>
              <a:t>우리의 행동은 어떠한 경험에 의해 변화하는가</a:t>
            </a:r>
            <a:r>
              <a:rPr kumimoji="0" lang="en-US" altLang="ko-KR" sz="2800" dirty="0" smtClean="0"/>
              <a:t>?)</a:t>
            </a:r>
            <a:endParaRPr kumimoji="0" lang="en-US" altLang="ko-KR" sz="2800" dirty="0"/>
          </a:p>
          <a:p>
            <a:pPr lvl="3">
              <a:buFont typeface="Wingdings" pitchFamily="2" charset="2"/>
              <a:buChar char="§"/>
            </a:pPr>
            <a:r>
              <a:rPr kumimoji="0" lang="ko-KR" altLang="en-US" sz="2800" dirty="0"/>
              <a:t>성격심리학 </a:t>
            </a:r>
            <a:r>
              <a:rPr kumimoji="0" lang="en-US" altLang="ko-KR" sz="2800" dirty="0"/>
              <a:t>(</a:t>
            </a:r>
            <a:r>
              <a:rPr kumimoji="0" lang="ko-KR" altLang="en-US" sz="2800" dirty="0"/>
              <a:t>인간 개개인의 특질은 무엇인가</a:t>
            </a:r>
            <a:r>
              <a:rPr kumimoji="0" lang="en-US" altLang="ko-KR" sz="2800" dirty="0"/>
              <a:t>?)</a:t>
            </a:r>
          </a:p>
          <a:p>
            <a:pPr lvl="3">
              <a:buFont typeface="Wingdings" pitchFamily="2" charset="2"/>
              <a:buChar char="§"/>
            </a:pPr>
            <a:r>
              <a:rPr kumimoji="0" lang="ko-KR" altLang="en-US" sz="2800" dirty="0"/>
              <a:t>사회심리학 </a:t>
            </a:r>
            <a:r>
              <a:rPr kumimoji="0" lang="en-US" altLang="ko-KR" sz="2800" dirty="0"/>
              <a:t>(</a:t>
            </a:r>
            <a:r>
              <a:rPr kumimoji="0" lang="ko-KR" altLang="en-US" sz="2800" dirty="0"/>
              <a:t>우리는 서로를 어떻게 바라보는가</a:t>
            </a:r>
            <a:r>
              <a:rPr kumimoji="0" lang="en-US" altLang="ko-KR" sz="2800" dirty="0"/>
              <a:t>?)</a:t>
            </a:r>
          </a:p>
          <a:p>
            <a:pPr lvl="3">
              <a:buFont typeface="Wingdings" pitchFamily="2" charset="2"/>
              <a:buChar char="§"/>
            </a:pPr>
            <a:r>
              <a:rPr kumimoji="0" lang="ko-KR" altLang="en-US" sz="2800" dirty="0"/>
              <a:t>지각심리학 </a:t>
            </a:r>
            <a:r>
              <a:rPr kumimoji="0" lang="en-US" altLang="ko-KR" sz="2800" dirty="0"/>
              <a:t>(</a:t>
            </a:r>
            <a:r>
              <a:rPr kumimoji="0" lang="ko-KR" altLang="en-US" sz="2800" dirty="0"/>
              <a:t>우리는 세상의 자극을 어떻게 처리하나</a:t>
            </a:r>
            <a:r>
              <a:rPr kumimoji="0" lang="en-US" altLang="ko-KR" sz="2800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4258067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6299200" cy="792088"/>
          </a:xfrm>
        </p:spPr>
        <p:txBody>
          <a:bodyPr>
            <a:normAutofit fontScale="90000"/>
          </a:bodyPr>
          <a:lstStyle/>
          <a:p>
            <a:r>
              <a:rPr lang="en-US" altLang="ko-KR" sz="4400" dirty="0" smtClean="0">
                <a:solidFill>
                  <a:srgbClr val="002060"/>
                </a:solidFill>
              </a:rPr>
              <a:t>4-2. </a:t>
            </a:r>
            <a:r>
              <a:rPr lang="ko-KR" altLang="en-US" sz="4400" dirty="0">
                <a:solidFill>
                  <a:srgbClr val="002060"/>
                </a:solidFill>
              </a:rPr>
              <a:t>오늘날의 심리학</a:t>
            </a:r>
            <a:endParaRPr lang="ko-KR" altLang="en-US" sz="4300" dirty="0">
              <a:solidFill>
                <a:srgbClr val="6600CC"/>
              </a:solidFill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512" y="1124744"/>
            <a:ext cx="8712968" cy="5256584"/>
          </a:xfrm>
        </p:spPr>
        <p:txBody>
          <a:bodyPr>
            <a:noAutofit/>
          </a:bodyPr>
          <a:lstStyle/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kumimoji="0" lang="ko-KR" altLang="en-US" sz="3600" dirty="0" smtClean="0"/>
              <a:t>응용연구 분야 </a:t>
            </a:r>
            <a:endParaRPr kumimoji="0" lang="ko-KR" altLang="en-US" sz="3600" dirty="0"/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kumimoji="0" lang="ko-KR" altLang="en-US" sz="3000" dirty="0"/>
              <a:t>기초지식을 이용해 응용장면의 적응을 </a:t>
            </a:r>
            <a:r>
              <a:rPr kumimoji="0" lang="ko-KR" altLang="en-US" sz="3000" dirty="0" smtClean="0"/>
              <a:t>탐구</a:t>
            </a:r>
            <a:endParaRPr kumimoji="0" lang="en-US" altLang="ko-KR" sz="3000" dirty="0" smtClean="0"/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3000" dirty="0" smtClean="0">
                <a:solidFill>
                  <a:srgbClr val="C00000"/>
                </a:solidFill>
              </a:rPr>
              <a:t>많은 학생들이 관심이 있겠지만</a:t>
            </a:r>
            <a:r>
              <a:rPr lang="en-US" altLang="ko-KR" sz="3000" dirty="0" smtClean="0">
                <a:solidFill>
                  <a:srgbClr val="C00000"/>
                </a:solidFill>
              </a:rPr>
              <a:t>.. </a:t>
            </a:r>
            <a:r>
              <a:rPr lang="ko-KR" altLang="en-US" sz="3000" dirty="0" smtClean="0">
                <a:solidFill>
                  <a:srgbClr val="C00000"/>
                </a:solidFill>
              </a:rPr>
              <a:t>우리 수업에서는 집중적으로 다루지 않음</a:t>
            </a:r>
            <a:r>
              <a:rPr lang="en-US" altLang="ko-KR" sz="3000" dirty="0" smtClean="0">
                <a:solidFill>
                  <a:srgbClr val="C00000"/>
                </a:solidFill>
              </a:rPr>
              <a:t>. OK?</a:t>
            </a:r>
            <a:endParaRPr kumimoji="0" lang="ko-KR" altLang="en-US" sz="3000" dirty="0">
              <a:solidFill>
                <a:srgbClr val="C00000"/>
              </a:solidFill>
            </a:endParaRPr>
          </a:p>
          <a:p>
            <a:pPr lvl="3">
              <a:lnSpc>
                <a:spcPct val="110000"/>
              </a:lnSpc>
              <a:buFont typeface="Wingdings" pitchFamily="2" charset="2"/>
              <a:buChar char="§"/>
            </a:pPr>
            <a:r>
              <a:rPr kumimoji="0" lang="ko-KR" altLang="en-US" sz="2600" dirty="0"/>
              <a:t>산업심리학 </a:t>
            </a:r>
            <a:r>
              <a:rPr kumimoji="0" lang="en-US" altLang="ko-KR" sz="2600" dirty="0"/>
              <a:t>(</a:t>
            </a:r>
            <a:r>
              <a:rPr kumimoji="0" lang="ko-KR" altLang="en-US" sz="2600" dirty="0"/>
              <a:t>작업장에서의 행동 연구</a:t>
            </a:r>
            <a:r>
              <a:rPr kumimoji="0" lang="en-US" altLang="ko-KR" sz="2600" dirty="0"/>
              <a:t>, </a:t>
            </a:r>
            <a:r>
              <a:rPr kumimoji="0" lang="ko-KR" altLang="en-US" sz="2600" dirty="0"/>
              <a:t>조언</a:t>
            </a:r>
            <a:r>
              <a:rPr kumimoji="0" lang="en-US" altLang="ko-KR" sz="2600" dirty="0"/>
              <a:t>)</a:t>
            </a:r>
          </a:p>
          <a:p>
            <a:pPr lvl="3">
              <a:lnSpc>
                <a:spcPct val="110000"/>
              </a:lnSpc>
              <a:buFont typeface="Wingdings" pitchFamily="2" charset="2"/>
              <a:buChar char="§"/>
            </a:pPr>
            <a:r>
              <a:rPr kumimoji="0" lang="ko-KR" altLang="en-US" sz="2600" dirty="0"/>
              <a:t>학교</a:t>
            </a:r>
            <a:r>
              <a:rPr kumimoji="0" lang="en-US" altLang="ko-KR" sz="2600" dirty="0"/>
              <a:t>, </a:t>
            </a:r>
            <a:r>
              <a:rPr kumimoji="0" lang="ko-KR" altLang="en-US" sz="2600" dirty="0"/>
              <a:t>교육 심리학 </a:t>
            </a:r>
            <a:r>
              <a:rPr kumimoji="0" lang="en-US" altLang="ko-KR" sz="2600" dirty="0"/>
              <a:t>(</a:t>
            </a:r>
            <a:r>
              <a:rPr kumimoji="0" lang="ko-KR" altLang="en-US" sz="2600" dirty="0"/>
              <a:t>학교장면에서의 행동 연구</a:t>
            </a:r>
            <a:r>
              <a:rPr kumimoji="0" lang="en-US" altLang="ko-KR" sz="2600" dirty="0"/>
              <a:t>, </a:t>
            </a:r>
            <a:r>
              <a:rPr kumimoji="0" lang="ko-KR" altLang="en-US" sz="2600" dirty="0"/>
              <a:t>조언</a:t>
            </a:r>
            <a:r>
              <a:rPr kumimoji="0" lang="en-US" altLang="ko-KR" sz="2600" dirty="0"/>
              <a:t>)</a:t>
            </a:r>
          </a:p>
          <a:p>
            <a:pPr lvl="3">
              <a:lnSpc>
                <a:spcPct val="110000"/>
              </a:lnSpc>
              <a:buFont typeface="Wingdings" pitchFamily="2" charset="2"/>
              <a:buChar char="§"/>
            </a:pPr>
            <a:r>
              <a:rPr kumimoji="0" lang="ko-KR" altLang="en-US" sz="2600" dirty="0"/>
              <a:t>상담심리학 </a:t>
            </a:r>
            <a:r>
              <a:rPr kumimoji="0" lang="en-US" altLang="ko-KR" sz="2600" dirty="0"/>
              <a:t>(</a:t>
            </a:r>
            <a:r>
              <a:rPr kumimoji="0" lang="ko-KR" altLang="en-US" sz="2600" dirty="0"/>
              <a:t>다양한 </a:t>
            </a:r>
            <a:r>
              <a:rPr kumimoji="0" lang="ko-KR" altLang="en-US" sz="2600" dirty="0" err="1"/>
              <a:t>세팅에서</a:t>
            </a:r>
            <a:r>
              <a:rPr kumimoji="0" lang="ko-KR" altLang="en-US" sz="2600" dirty="0"/>
              <a:t> 적응에 관한 조언</a:t>
            </a:r>
            <a:r>
              <a:rPr kumimoji="0" lang="en-US" altLang="ko-KR" sz="2600" dirty="0"/>
              <a:t>)</a:t>
            </a:r>
          </a:p>
          <a:p>
            <a:pPr lvl="3">
              <a:lnSpc>
                <a:spcPct val="110000"/>
              </a:lnSpc>
              <a:buFont typeface="Wingdings" pitchFamily="2" charset="2"/>
              <a:buChar char="§"/>
            </a:pPr>
            <a:r>
              <a:rPr kumimoji="0" lang="ko-KR" altLang="en-US" sz="2600" dirty="0"/>
              <a:t>임상심리학 </a:t>
            </a:r>
            <a:r>
              <a:rPr kumimoji="0" lang="en-US" altLang="ko-KR" sz="2600" dirty="0"/>
              <a:t>(</a:t>
            </a:r>
            <a:r>
              <a:rPr kumimoji="0" lang="ko-KR" altLang="en-US" sz="2600" dirty="0"/>
              <a:t>정신적 곤란에 처한 사람들의 평가</a:t>
            </a:r>
            <a:r>
              <a:rPr kumimoji="0" lang="en-US" altLang="ko-KR" sz="2600" dirty="0"/>
              <a:t>)</a:t>
            </a:r>
          </a:p>
          <a:p>
            <a:pPr lvl="3">
              <a:lnSpc>
                <a:spcPct val="110000"/>
              </a:lnSpc>
              <a:buFont typeface="Wingdings" pitchFamily="2" charset="2"/>
              <a:buChar char="§"/>
            </a:pPr>
            <a:r>
              <a:rPr kumimoji="0" lang="ko-KR" altLang="en-US" sz="2600" dirty="0" smtClean="0"/>
              <a:t>범죄심리학 </a:t>
            </a:r>
            <a:r>
              <a:rPr kumimoji="0" lang="en-US" altLang="ko-KR" sz="2600" dirty="0"/>
              <a:t>(</a:t>
            </a:r>
            <a:r>
              <a:rPr kumimoji="0" lang="ko-KR" altLang="en-US" sz="2600" dirty="0"/>
              <a:t>범죄장면의 인간행동 특징 연구</a:t>
            </a:r>
            <a:r>
              <a:rPr kumimoji="0" lang="en-US" altLang="ko-KR" sz="2600" dirty="0"/>
              <a:t>)</a:t>
            </a:r>
          </a:p>
          <a:p>
            <a:pPr lvl="3">
              <a:lnSpc>
                <a:spcPct val="110000"/>
              </a:lnSpc>
              <a:buFont typeface="Wingdings" pitchFamily="2" charset="2"/>
              <a:buChar char="§"/>
            </a:pPr>
            <a:r>
              <a:rPr kumimoji="0" lang="ko-KR" altLang="en-US" sz="2600" dirty="0"/>
              <a:t>공학 심리학 </a:t>
            </a:r>
            <a:r>
              <a:rPr kumimoji="0" lang="en-US" altLang="ko-KR" sz="2600" dirty="0"/>
              <a:t>(</a:t>
            </a:r>
            <a:r>
              <a:rPr kumimoji="0" lang="ko-KR" altLang="en-US" sz="2600" dirty="0"/>
              <a:t>인체공학 및 인간과 맞는 시스템 연구</a:t>
            </a:r>
            <a:r>
              <a:rPr kumimoji="0" lang="en-US" altLang="ko-KR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8346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2920"/>
            <a:ext cx="8243887" cy="685800"/>
          </a:xfrm>
        </p:spPr>
        <p:txBody>
          <a:bodyPr>
            <a:noAutofit/>
          </a:bodyPr>
          <a:lstStyle/>
          <a:p>
            <a:pPr marL="838200" indent="-838200">
              <a:defRPr/>
            </a:pPr>
            <a:r>
              <a:rPr lang="en-US" altLang="ko-KR" dirty="0">
                <a:solidFill>
                  <a:srgbClr val="002060"/>
                </a:solidFill>
              </a:rPr>
              <a:t>1-1. </a:t>
            </a:r>
            <a:r>
              <a:rPr lang="ko-KR" altLang="en-US" dirty="0">
                <a:solidFill>
                  <a:srgbClr val="002060"/>
                </a:solidFill>
              </a:rPr>
              <a:t>심리학의 역사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>
                <a:solidFill>
                  <a:srgbClr val="002060"/>
                </a:solidFill>
              </a:rPr>
              <a:t>심리학의 태동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26790"/>
            <a:ext cx="8636124" cy="5498554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600" dirty="0" smtClean="0">
                <a:solidFill>
                  <a:srgbClr val="0070C0"/>
                </a:solidFill>
              </a:rPr>
              <a:t>구조주의</a:t>
            </a:r>
            <a:r>
              <a:rPr lang="en-US" altLang="ko-KR" sz="3600" dirty="0" smtClean="0">
                <a:solidFill>
                  <a:srgbClr val="0070C0"/>
                </a:solidFill>
              </a:rPr>
              <a:t> (structuralism)</a:t>
            </a:r>
            <a:r>
              <a:rPr lang="ko-KR" altLang="en-US" sz="3600" dirty="0" smtClean="0">
                <a:solidFill>
                  <a:srgbClr val="0070C0"/>
                </a:solidFill>
              </a:rPr>
              <a:t>에 대한 비판</a:t>
            </a:r>
            <a:endParaRPr lang="en-US" altLang="ko-KR" sz="3600" dirty="0" smtClean="0">
              <a:solidFill>
                <a:srgbClr val="0070C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환원적</a:t>
            </a:r>
            <a:r>
              <a:rPr lang="en-US" altLang="ko-KR" sz="3200" dirty="0" smtClean="0"/>
              <a:t>(reductionism)</a:t>
            </a:r>
            <a:r>
              <a:rPr lang="ko-KR" altLang="en-US" sz="3200" dirty="0" smtClean="0"/>
              <a:t>이다</a:t>
            </a:r>
            <a:endParaRPr lang="en-US" altLang="ko-KR" sz="3200" dirty="0" smtClean="0"/>
          </a:p>
          <a:p>
            <a:pPr marL="1082040" lvl="2" indent="-533400">
              <a:lnSpc>
                <a:spcPct val="110000"/>
              </a:lnSpc>
            </a:pPr>
            <a:r>
              <a:rPr lang="ko-KR" altLang="en-US" sz="2800" dirty="0" smtClean="0"/>
              <a:t>수소와 산소를 이해한다고 물을 알 수 있는가</a:t>
            </a:r>
            <a:r>
              <a:rPr lang="en-US" altLang="ko-KR" sz="2800" dirty="0" smtClean="0"/>
              <a:t>?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마음이 마음의 구성단위의 합으로 이루어져 있는가</a:t>
            </a:r>
            <a:r>
              <a:rPr lang="en-US" altLang="ko-KR" sz="3200" dirty="0" smtClean="0"/>
              <a:t>?</a:t>
            </a:r>
          </a:p>
          <a:p>
            <a:pPr marL="1082040" lvl="2" indent="-533400">
              <a:lnSpc>
                <a:spcPct val="110000"/>
              </a:lnSpc>
            </a:pPr>
            <a:r>
              <a:rPr lang="ko-KR" altLang="en-US" sz="2800" dirty="0" smtClean="0"/>
              <a:t>인간은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전체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를 본다 </a:t>
            </a:r>
            <a:r>
              <a:rPr lang="en-US" altLang="ko-KR" sz="2800" dirty="0" smtClean="0"/>
              <a:t>(</a:t>
            </a:r>
            <a:r>
              <a:rPr lang="en-US" altLang="ko-KR" sz="2800" dirty="0" smtClean="0">
                <a:solidFill>
                  <a:srgbClr val="C00000"/>
                </a:solidFill>
              </a:rPr>
              <a:t>gestalt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→ 지각심리학에서 다시 다룸</a:t>
            </a:r>
            <a:endParaRPr lang="en-US" altLang="ko-KR" sz="2800" dirty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너무 지적이다</a:t>
            </a:r>
            <a:endParaRPr lang="en-US" altLang="ko-KR" sz="3200" dirty="0" smtClean="0"/>
          </a:p>
          <a:p>
            <a:pPr marL="1082040" lvl="2" indent="-533400">
              <a:lnSpc>
                <a:spcPct val="110000"/>
              </a:lnSpc>
            </a:pPr>
            <a:r>
              <a:rPr lang="ko-KR" altLang="en-US" sz="2800" dirty="0" smtClean="0"/>
              <a:t>내성법의 경우 동물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아이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정신장애가 있는 사람들에게 사용할 수 없다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6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644008" y="3933057"/>
            <a:ext cx="1224136" cy="5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02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8" y="157125"/>
            <a:ext cx="8082770" cy="6512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1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1-1. </a:t>
            </a:r>
            <a:r>
              <a:rPr lang="ko-KR" altLang="en-US" b="1" dirty="0">
                <a:solidFill>
                  <a:srgbClr val="002060"/>
                </a:solidFill>
              </a:rPr>
              <a:t>심리학의 역사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심리학의 태동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3" y="980728"/>
            <a:ext cx="5616624" cy="4117429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기능주의 </a:t>
            </a:r>
            <a:r>
              <a:rPr lang="en-US" altLang="ko-KR" sz="3200" dirty="0" smtClean="0">
                <a:solidFill>
                  <a:srgbClr val="C00000"/>
                </a:solidFill>
              </a:rPr>
              <a:t>(Functionalism)</a:t>
            </a:r>
          </a:p>
          <a:p>
            <a:pPr marL="807720" lvl="1" indent="-533400">
              <a:lnSpc>
                <a:spcPct val="110000"/>
              </a:lnSpc>
            </a:pPr>
            <a:r>
              <a:rPr lang="en-US" altLang="ko-KR" sz="2800" dirty="0" smtClean="0"/>
              <a:t>William James (1842-1910)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의식에 대한 연구는 의식의 내용 보다는 그 의식의 </a:t>
            </a:r>
            <a:r>
              <a:rPr lang="ko-KR" altLang="en-US" sz="2800" dirty="0" smtClean="0">
                <a:solidFill>
                  <a:srgbClr val="C00000"/>
                </a:solidFill>
              </a:rPr>
              <a:t>기능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왜 이런 일을 하는가</a:t>
            </a:r>
            <a:r>
              <a:rPr lang="en-US" altLang="ko-KR" sz="2800" dirty="0" smtClean="0"/>
              <a:t>?)</a:t>
            </a:r>
            <a:r>
              <a:rPr lang="ko-KR" altLang="en-US" sz="2800" dirty="0" smtClean="0"/>
              <a:t>에 집중할 필요가 있다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의식은 우리가 환경에 보다 쉽게 적응하게 만든다는 목적으로 이해할 필요가 있다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49" y="1350838"/>
            <a:ext cx="2920331" cy="3806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5517232"/>
            <a:ext cx="8424936" cy="115212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기억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습관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순간순간의 의식의 흐름 등에 관심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통제보다는 설명에 관심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915816" y="6021288"/>
            <a:ext cx="720080" cy="5532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434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수평선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사용자 지정 2">
      <a:majorFont>
        <a:latin typeface="Arial"/>
        <a:ea typeface="HY견고딕"/>
        <a:cs typeface=""/>
      </a:majorFont>
      <a:minorFont>
        <a:latin typeface="Times New Roman"/>
        <a:ea typeface="HY견명조"/>
        <a:cs typeface="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6148</TotalTime>
  <Words>3366</Words>
  <Application>Microsoft Office PowerPoint</Application>
  <PresentationFormat>화면 슬라이드 쇼(4:3)</PresentationFormat>
  <Paragraphs>521</Paragraphs>
  <Slides>62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HY견고딕</vt:lpstr>
      <vt:lpstr>HY견명조</vt:lpstr>
      <vt:lpstr>HY엽서M</vt:lpstr>
      <vt:lpstr>맑은 고딕</vt:lpstr>
      <vt:lpstr>Arial</vt:lpstr>
      <vt:lpstr>Times New Roman</vt:lpstr>
      <vt:lpstr>Wingdings</vt:lpstr>
      <vt:lpstr>Wingdings 2</vt:lpstr>
      <vt:lpstr>균형</vt:lpstr>
      <vt:lpstr>ClipArt</vt:lpstr>
      <vt:lpstr>Chapter 1</vt:lpstr>
      <vt:lpstr>차 례</vt:lpstr>
      <vt:lpstr>1-1. 심리학의 역사: 심리학의 태동</vt:lpstr>
      <vt:lpstr>1-1. 심리학의 역사: 심리학의 태동</vt:lpstr>
      <vt:lpstr>PowerPoint 프레젠테이션</vt:lpstr>
      <vt:lpstr>1-1. 심리학의 역사: 심리학의 태동</vt:lpstr>
      <vt:lpstr>1-1. 심리학의 역사: 심리학의 태동</vt:lpstr>
      <vt:lpstr>PowerPoint 프레젠테이션</vt:lpstr>
      <vt:lpstr>1-1. 심리학의 역사: 심리학의 태동</vt:lpstr>
      <vt:lpstr>PowerPoint 프레젠테이션</vt:lpstr>
      <vt:lpstr>차 례</vt:lpstr>
      <vt:lpstr>2-1. 본격적 심리학의 대두: 정신분석학</vt:lpstr>
      <vt:lpstr>2-1. 정신분석학 (Psychoanalysis)</vt:lpstr>
      <vt:lpstr>2-1. 프로이트의 심리성적 발달단계</vt:lpstr>
      <vt:lpstr>2-1. 본격적 심리학의 대두: 정신분석학</vt:lpstr>
      <vt:lpstr>2-1. 본격적 심리학의 대두: 정신분석학</vt:lpstr>
      <vt:lpstr>차 례</vt:lpstr>
      <vt:lpstr>2-2. 행동주의 (Behaviorism)</vt:lpstr>
      <vt:lpstr>2-2. 본격적 심리학의 대두: 행동주의</vt:lpstr>
      <vt:lpstr>PowerPoint 프레젠테이션</vt:lpstr>
      <vt:lpstr>차 례</vt:lpstr>
      <vt:lpstr>2-3. 동물행동학 (Ethology)</vt:lpstr>
      <vt:lpstr>PowerPoint 프레젠테이션</vt:lpstr>
      <vt:lpstr>2-4. 인본주의  (Humanistic Psychology)</vt:lpstr>
      <vt:lpstr>PowerPoint 프레젠테이션</vt:lpstr>
      <vt:lpstr>2-5. 본격적 심리학의 대두: 정보처리 이론</vt:lpstr>
      <vt:lpstr>PowerPoint 프레젠테이션</vt:lpstr>
      <vt:lpstr>심리학의 역사: 본격적 심리학의 대두</vt:lpstr>
      <vt:lpstr>차 례</vt:lpstr>
      <vt:lpstr>3-1. 현대 심리학의 접근: 생물학적 접근</vt:lpstr>
      <vt:lpstr>3-1. 현대 심리학의 접근: 생물학적 접근</vt:lpstr>
      <vt:lpstr>PowerPoint 프레젠테이션</vt:lpstr>
      <vt:lpstr>3-2. 현대 심리학의 접근: 진화심리학</vt:lpstr>
      <vt:lpstr>3-2. 현대 심리학의 접근: 진화심리학</vt:lpstr>
      <vt:lpstr>3-2. 현대 심리학의 접근: 진화심리학</vt:lpstr>
      <vt:lpstr>3-2. 현대 심리학의 접근: 진화심리학</vt:lpstr>
      <vt:lpstr>차 례</vt:lpstr>
      <vt:lpstr>3-3. 현대 심리학의 접근: 사회문화적 접근</vt:lpstr>
      <vt:lpstr>3-3. 현대 심리학의 접근: 사회문화적 접근</vt:lpstr>
      <vt:lpstr>3-3. 현대 심리학의 접근: 사회문화적 접근</vt:lpstr>
      <vt:lpstr>3-3. 현대 심리학의 접근: 사회문화적 접근</vt:lpstr>
      <vt:lpstr>3-3. 현대 심리학의 접근: 사회문화적 접근</vt:lpstr>
      <vt:lpstr>3-3. 현대 심리학의 접근: 사회문화적 접근</vt:lpstr>
      <vt:lpstr>차 례</vt:lpstr>
      <vt:lpstr>3-4. 현대 심리학의 접근: 구성주의적 접근</vt:lpstr>
      <vt:lpstr>3-4. 현대 심리학의 접근: 구성주의적 접근</vt:lpstr>
      <vt:lpstr>3-4. 현대 심리학의 접근: 구성주의적 접근</vt:lpstr>
      <vt:lpstr>차 례</vt:lpstr>
      <vt:lpstr>3-5. 현대 심리학의 접근: 시스템적 접근</vt:lpstr>
      <vt:lpstr>3-5. 현대 심리학의 접근: 시스템적 접근</vt:lpstr>
      <vt:lpstr>3-5. 현대 심리학의 접근: 시스템적 접근</vt:lpstr>
      <vt:lpstr>3-5. 현대 심리학의 접근: 시스템적 접근</vt:lpstr>
      <vt:lpstr>시각절벽 (Visual Cliff)</vt:lpstr>
      <vt:lpstr>PowerPoint 프레젠테이션</vt:lpstr>
      <vt:lpstr>3-5. 현대 심리학의 접근: 시스템적 접근</vt:lpstr>
      <vt:lpstr>PowerPoint 프레젠테이션</vt:lpstr>
      <vt:lpstr>3-5. 현대 심리학의 접근: 시스템적 접근</vt:lpstr>
      <vt:lpstr>3. 현대 심리학의 접근</vt:lpstr>
      <vt:lpstr>차 례</vt:lpstr>
      <vt:lpstr>4-1. 오늘날의 심리학</vt:lpstr>
      <vt:lpstr>4-2. 오늘날의 심리학</vt:lpstr>
      <vt:lpstr>4-2. 오늘날의 심리학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1.  Overview of Developmental Psychology</dc:title>
  <dc:creator>Microsoft Corporation</dc:creator>
  <cp:lastModifiedBy>user</cp:lastModifiedBy>
  <cp:revision>367</cp:revision>
  <dcterms:created xsi:type="dcterms:W3CDTF">2006-10-05T04:04:58Z</dcterms:created>
  <dcterms:modified xsi:type="dcterms:W3CDTF">2021-02-15T05:34:05Z</dcterms:modified>
</cp:coreProperties>
</file>